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0"/>
  </p:notesMasterIdLst>
  <p:sldIdLst>
    <p:sldId id="300" r:id="rId2"/>
    <p:sldId id="264" r:id="rId3"/>
    <p:sldId id="272" r:id="rId4"/>
    <p:sldId id="273" r:id="rId5"/>
    <p:sldId id="274" r:id="rId6"/>
    <p:sldId id="275" r:id="rId7"/>
    <p:sldId id="265" r:id="rId8"/>
    <p:sldId id="267" r:id="rId9"/>
    <p:sldId id="301" r:id="rId10"/>
    <p:sldId id="268" r:id="rId11"/>
    <p:sldId id="276" r:id="rId12"/>
    <p:sldId id="277" r:id="rId13"/>
    <p:sldId id="278" r:id="rId14"/>
    <p:sldId id="279" r:id="rId15"/>
    <p:sldId id="280" r:id="rId16"/>
    <p:sldId id="281" r:id="rId17"/>
    <p:sldId id="282" r:id="rId18"/>
    <p:sldId id="299" r:id="rId19"/>
    <p:sldId id="284" r:id="rId20"/>
    <p:sldId id="285" r:id="rId21"/>
    <p:sldId id="286" r:id="rId22"/>
    <p:sldId id="259" r:id="rId23"/>
    <p:sldId id="290" r:id="rId24"/>
    <p:sldId id="291" r:id="rId25"/>
    <p:sldId id="260" r:id="rId26"/>
    <p:sldId id="287" r:id="rId27"/>
    <p:sldId id="288" r:id="rId28"/>
    <p:sldId id="289" r:id="rId29"/>
    <p:sldId id="292" r:id="rId30"/>
    <p:sldId id="262" r:id="rId31"/>
    <p:sldId id="294" r:id="rId32"/>
    <p:sldId id="295" r:id="rId33"/>
    <p:sldId id="296" r:id="rId34"/>
    <p:sldId id="269" r:id="rId35"/>
    <p:sldId id="297" r:id="rId36"/>
    <p:sldId id="298" r:id="rId37"/>
    <p:sldId id="270" r:id="rId38"/>
    <p:sldId id="26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A83887-3996-624E-94A4-2F9F3CAA1C3F}" type="datetimeFigureOut">
              <a:rPr lang="en-US" smtClean="0"/>
              <a:pPr/>
              <a:t>10/12/2012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A75960-C558-0043-9E01-BED20C39B044}" type="slidenum">
              <a:rPr lang="en-US" smtClean="0"/>
              <a:pPr/>
              <a:t>‹#›</a:t>
            </a:fld>
            <a:endParaRPr lang="en-US" dirty="0"/>
          </a:p>
        </p:txBody>
      </p:sp>
    </p:spTree>
    <p:extLst>
      <p:ext uri="{BB962C8B-B14F-4D97-AF65-F5344CB8AC3E}">
        <p14:creationId xmlns="" xmlns:p14="http://schemas.microsoft.com/office/powerpoint/2010/main" val="32964108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vimeo.com/30924981"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Shape 93"/>
          <p:cNvSpPr>
            <a:spLocks noGrp="1" noRot="1" noChangeAspect="1" noTextEdit="1"/>
          </p:cNvSpPr>
          <p:nvPr>
            <p:ph type="sldImg" idx="2"/>
          </p:nvPr>
        </p:nvSpPr>
        <p:spPr>
          <a:noFill/>
          <a:ln>
            <a:headEnd/>
            <a:tailEnd/>
          </a:ln>
        </p:spPr>
      </p:sp>
      <p:sp>
        <p:nvSpPr>
          <p:cNvPr id="34818" name="Shape 94"/>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pPr>
            <a:r>
              <a:rPr lang="en-US" dirty="0">
                <a:latin typeface="Arial" charset="0"/>
              </a:rPr>
              <a:t>To have more students meeting the requirements for post-secondary success, there needed greater clarity in what is expected of students each year during k-12 education.</a:t>
            </a:r>
          </a:p>
          <a:p>
            <a:pPr eaLnBrk="1" hangingPunct="1">
              <a:spcBef>
                <a:spcPct val="0"/>
              </a:spcBef>
            </a:pPr>
            <a:endParaRPr lang="en-US" dirty="0">
              <a:latin typeface="Arial" charset="0"/>
            </a:endParaRPr>
          </a:p>
          <a:p>
            <a:pPr eaLnBrk="1" hangingPunct="1">
              <a:spcBef>
                <a:spcPct val="0"/>
              </a:spcBef>
            </a:pPr>
            <a:r>
              <a:rPr lang="en-US" dirty="0">
                <a:latin typeface="Arial" charset="0"/>
              </a:rPr>
              <a:t>Typical state standards that preceded the Common Core were too vague and too long to realistically inform instruction.  </a:t>
            </a:r>
          </a:p>
          <a:p>
            <a:pPr eaLnBrk="1" hangingPunct="1">
              <a:spcBef>
                <a:spcPct val="0"/>
              </a:spcBef>
            </a:pPr>
            <a:endParaRPr lang="en-US" dirty="0">
              <a:latin typeface="Arial" charset="0"/>
            </a:endParaRPr>
          </a:p>
          <a:p>
            <a:pPr eaLnBrk="1" hangingPunct="1">
              <a:spcBef>
                <a:spcPct val="0"/>
              </a:spcBef>
            </a:pPr>
            <a:r>
              <a:rPr lang="en-US" dirty="0">
                <a:latin typeface="Arial" charset="0"/>
              </a:rPr>
              <a:t>So the Common Core was designed to be a set of standards that are </a:t>
            </a:r>
            <a:r>
              <a:rPr lang="en-US" i="1" dirty="0">
                <a:latin typeface="Arial" charset="0"/>
              </a:rPr>
              <a:t>fewer</a:t>
            </a:r>
            <a:r>
              <a:rPr lang="en-US" dirty="0">
                <a:latin typeface="Arial" charset="0"/>
              </a:rPr>
              <a:t> in number, </a:t>
            </a:r>
            <a:r>
              <a:rPr lang="en-US" i="1" dirty="0">
                <a:latin typeface="Arial" charset="0"/>
              </a:rPr>
              <a:t>clearer</a:t>
            </a:r>
            <a:r>
              <a:rPr lang="en-US" dirty="0">
                <a:latin typeface="Arial" charset="0"/>
              </a:rPr>
              <a:t> in describing outcomes, and </a:t>
            </a:r>
            <a:r>
              <a:rPr lang="en-US" i="1" dirty="0">
                <a:latin typeface="Arial" charset="0"/>
              </a:rPr>
              <a:t>higher</a:t>
            </a:r>
            <a:r>
              <a:rPr lang="en-US" dirty="0">
                <a:latin typeface="Arial" charset="0"/>
              </a:rPr>
              <a:t>. What is included is what is expected for ALL students.</a:t>
            </a:r>
          </a:p>
          <a:p>
            <a:pPr eaLnBrk="1" hangingPunct="1">
              <a:spcBef>
                <a:spcPct val="0"/>
              </a:spcBef>
            </a:pPr>
            <a:endParaRPr lang="en-US" dirty="0">
              <a:latin typeface="Arial" charset="0"/>
            </a:endParaRPr>
          </a:p>
          <a:p>
            <a:pPr eaLnBrk="1" hangingPunct="1">
              <a:spcBef>
                <a:spcPct val="0"/>
              </a:spcBef>
            </a:pPr>
            <a:r>
              <a:rPr lang="en-US" dirty="0">
                <a:latin typeface="Arial" charset="0"/>
              </a:rPr>
              <a:t>To help students achieve these standards, all practitioners must be honest about the time they require. Teaching less at a much deeper level really is the key to Common Core success.</a:t>
            </a:r>
          </a:p>
          <a:p>
            <a:pPr eaLnBrk="1" hangingPunct="1">
              <a:spcBef>
                <a:spcPct val="0"/>
              </a:spcBef>
            </a:pPr>
            <a:endParaRPr lang="en-US" dirty="0">
              <a:latin typeface="Arial" charset="0"/>
            </a:endParaRPr>
          </a:p>
          <a:p>
            <a:pPr eaLnBrk="1" hangingPunct="1">
              <a:spcBef>
                <a:spcPct val="0"/>
              </a:spcBef>
            </a:pPr>
            <a:r>
              <a:rPr lang="en-US" dirty="0">
                <a:latin typeface="Arial" charset="0"/>
              </a:rPr>
              <a:t>The decisions surrounding how to focus the standards had to be grounded in evidence regarding what students in fact need in order to have a solid base of education and to be well prepared for career or college demands. </a:t>
            </a:r>
          </a:p>
          <a:p>
            <a:pPr eaLnBrk="1" hangingPunct="1">
              <a:spcBef>
                <a:spcPct val="0"/>
              </a:spcBef>
            </a:pPr>
            <a:endParaRPr lang="en-US" dirty="0">
              <a:latin typeface="Arial" charset="0"/>
            </a:endParaRPr>
          </a:p>
          <a:p>
            <a:pPr eaLnBrk="1" hangingPunct="1">
              <a:spcBef>
                <a:spcPct val="0"/>
              </a:spcBef>
            </a:pPr>
            <a:r>
              <a:rPr lang="en-US" dirty="0">
                <a:latin typeface="Arial" charset="0"/>
              </a:rPr>
              <a:t>There had to be many decisions about what </a:t>
            </a:r>
            <a:r>
              <a:rPr lang="en-US" i="1" dirty="0">
                <a:latin typeface="Arial" charset="0"/>
              </a:rPr>
              <a:t>not </a:t>
            </a:r>
            <a:r>
              <a:rPr lang="en-US" dirty="0">
                <a:latin typeface="Arial" charset="0"/>
              </a:rPr>
              <a:t>to include. The focus was narrowed to what mattered most. You can look at the anchor standards and probably agree that all of them are skills you would really want every student you know and care about to leave school able to exercise.</a:t>
            </a:r>
          </a:p>
          <a:p>
            <a:pPr eaLnBrk="1" hangingPunct="1">
              <a:spcBef>
                <a:spcPct val="0"/>
              </a:spcBef>
            </a:pPr>
            <a:endParaRPr lang="en-US" dirty="0">
              <a:latin typeface="Arial" charset="0"/>
            </a:endParaRPr>
          </a:p>
          <a:p>
            <a:pPr eaLnBrk="1" hangingPunct="1">
              <a:spcBef>
                <a:spcPct val="0"/>
              </a:spcBef>
            </a:pPr>
            <a:r>
              <a:rPr lang="en-US" dirty="0">
                <a:latin typeface="Arial" charset="0"/>
              </a:rPr>
              <a:t>So the CCSS represent that rarest of moments in education when an effort starts by communicating that we must </a:t>
            </a:r>
            <a:r>
              <a:rPr lang="en-US" u="sng" dirty="0">
                <a:latin typeface="Arial" charset="0"/>
              </a:rPr>
              <a:t>stop</a:t>
            </a:r>
            <a:r>
              <a:rPr lang="en-US" dirty="0">
                <a:latin typeface="Arial" charset="0"/>
              </a:rPr>
              <a:t> doing certain things, rather than telling educators about </a:t>
            </a:r>
            <a:r>
              <a:rPr lang="en-US" i="1" dirty="0">
                <a:latin typeface="Arial" charset="0"/>
              </a:rPr>
              <a:t>one more thing</a:t>
            </a:r>
            <a:r>
              <a:rPr lang="en-US" dirty="0">
                <a:latin typeface="Arial" charset="0"/>
              </a:rPr>
              <a:t> they can add to their already overbooked agenda to help support their students.  You can think of the standards and this focus on the shifts that really are at the center of what is different about them as the </a:t>
            </a:r>
            <a:r>
              <a:rPr lang="ja-JP" altLang="en-US">
                <a:latin typeface="Arial" charset="0"/>
              </a:rPr>
              <a:t>“</a:t>
            </a:r>
            <a:r>
              <a:rPr lang="en-US" altLang="ja-JP" dirty="0">
                <a:latin typeface="Arial" charset="0"/>
              </a:rPr>
              <a:t>power of the eraser</a:t>
            </a:r>
            <a:r>
              <a:rPr lang="ja-JP" altLang="en-US">
                <a:latin typeface="Arial" charset="0"/>
              </a:rPr>
              <a:t>”</a:t>
            </a:r>
            <a:r>
              <a:rPr lang="en-US" altLang="ja-JP" dirty="0">
                <a:latin typeface="Arial" charset="0"/>
              </a:rPr>
              <a:t> over the power of the pen.  </a:t>
            </a:r>
            <a:endParaRPr lang="en-US" dirty="0">
              <a:latin typeface="Arial" charset="0"/>
            </a:endParaRPr>
          </a:p>
        </p:txBody>
      </p:sp>
      <p:sp>
        <p:nvSpPr>
          <p:cNvPr id="34819" name="Shape 95"/>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SzPct val="25000"/>
            </a:pPr>
            <a:r>
              <a:rPr lang="en-US" sz="1200" dirty="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1" name="Shape 149"/>
          <p:cNvSpPr>
            <a:spLocks noGrp="1" noRot="1" noChangeAspect="1" noTextEdit="1"/>
          </p:cNvSpPr>
          <p:nvPr>
            <p:ph type="sldImg" idx="2"/>
          </p:nvPr>
        </p:nvSpPr>
        <p:spPr>
          <a:noFill/>
          <a:ln>
            <a:headEnd/>
            <a:tailEnd/>
          </a:ln>
        </p:spPr>
      </p:sp>
      <p:sp>
        <p:nvSpPr>
          <p:cNvPr id="51202" name="Shape 150"/>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285750" indent="-285750">
              <a:defRPr sz="1200">
                <a:solidFill>
                  <a:schemeClr val="tx1"/>
                </a:solidFill>
                <a:latin typeface="Arial" charset="0"/>
                <a:ea typeface="ＭＳ Ｐゴシック" charset="0"/>
                <a:cs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1" hangingPunct="1">
              <a:spcBef>
                <a:spcPct val="0"/>
              </a:spcBef>
              <a:buFontTx/>
              <a:buChar char="•"/>
            </a:pPr>
            <a:r>
              <a:rPr lang="en-US" sz="1400" dirty="0"/>
              <a:t>This slide represents another visualization of how U.S standards used to be arranged, giving equal importance to all four areas - like </a:t>
            </a:r>
            <a:r>
              <a:rPr lang="ja-JP" altLang="en-US" sz="1400"/>
              <a:t>“</a:t>
            </a:r>
            <a:r>
              <a:rPr lang="en-US" altLang="ja-JP" sz="1400" dirty="0"/>
              <a:t>shopping aisles.</a:t>
            </a:r>
            <a:r>
              <a:rPr lang="ja-JP" altLang="en-US" sz="1400"/>
              <a:t>”</a:t>
            </a:r>
            <a:r>
              <a:rPr lang="en-US" altLang="ja-JP" sz="1400" dirty="0"/>
              <a:t> Each grade goes up and down the aisles, tossing topics into the cart, losing focus. </a:t>
            </a:r>
          </a:p>
          <a:p>
            <a:pPr eaLnBrk="1" hangingPunct="1">
              <a:spcBef>
                <a:spcPct val="0"/>
              </a:spcBef>
              <a:buFontTx/>
              <a:buChar char="•"/>
            </a:pPr>
            <a:r>
              <a:rPr lang="en-US" sz="1400" dirty="0"/>
              <a:t>There is no disagreement, for example, that the most critical area of mathematics in K-2 is numbers and operations.  However, whether looking at typical state standards or typical curriculum that followed, numbers and operations was just one concept among many that was included.  </a:t>
            </a:r>
          </a:p>
          <a:p>
            <a:pPr eaLnBrk="1" hangingPunct="1">
              <a:spcBef>
                <a:spcPct val="0"/>
              </a:spcBef>
              <a:buFontTx/>
              <a:buChar char="•"/>
            </a:pPr>
            <a:r>
              <a:rPr lang="en-US" sz="1400" dirty="0"/>
              <a:t>The Common Core State Standards is a set of standards that allow teachers to do what they know they need to in order to support the further development of their students:  concentrate on fewer, powerful concepts and then build on those.</a:t>
            </a:r>
          </a:p>
        </p:txBody>
      </p:sp>
      <p:sp>
        <p:nvSpPr>
          <p:cNvPr id="51203" name="Shape 151"/>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SzPct val="25000"/>
            </a:pPr>
            <a:r>
              <a:rPr lang="en-US" sz="1200" dirty="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49" name="Shape 156"/>
          <p:cNvSpPr>
            <a:spLocks noGrp="1" noRot="1" noChangeAspect="1" noTextEdit="1"/>
          </p:cNvSpPr>
          <p:nvPr>
            <p:ph type="sldImg" idx="2"/>
          </p:nvPr>
        </p:nvSpPr>
        <p:spPr>
          <a:noFill/>
          <a:ln>
            <a:headEnd/>
            <a:tailEnd/>
          </a:ln>
        </p:spPr>
      </p:sp>
      <p:sp>
        <p:nvSpPr>
          <p:cNvPr id="53250" name="Shape 157"/>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285750" indent="-285750">
              <a:defRPr sz="1200">
                <a:solidFill>
                  <a:schemeClr val="tx1"/>
                </a:solidFill>
                <a:latin typeface="Arial" charset="0"/>
                <a:ea typeface="ＭＳ Ｐゴシック" charset="0"/>
                <a:cs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1" hangingPunct="1">
              <a:spcBef>
                <a:spcPct val="0"/>
              </a:spcBef>
              <a:buFontTx/>
              <a:buChar char="•"/>
            </a:pPr>
            <a:r>
              <a:rPr lang="en-US" sz="1400" dirty="0"/>
              <a:t>The CCSS takes the first strand from the last slide (Number and Operations) and expands it to show the relevance and progression of number and operations from K-12.  You can see that the one "shopping aisle" or strand of Number and Operations from previous states standards is now split into 5 domains across the K-8 grade span, communicating exactly what is being learned at each grade and clarifying how that learning prepares the students for future studies.</a:t>
            </a:r>
          </a:p>
        </p:txBody>
      </p:sp>
      <p:sp>
        <p:nvSpPr>
          <p:cNvPr id="53251" name="Shape 158"/>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SzPct val="25000"/>
            </a:pPr>
            <a:r>
              <a:rPr lang="en-US" sz="1200" dirty="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5" name="Shape 163"/>
          <p:cNvSpPr>
            <a:spLocks noGrp="1" noRot="1" noChangeAspect="1" noTextEdit="1"/>
          </p:cNvSpPr>
          <p:nvPr>
            <p:ph type="sldImg" idx="2"/>
          </p:nvPr>
        </p:nvSpPr>
        <p:spPr>
          <a:noFill/>
          <a:ln>
            <a:headEnd/>
            <a:tailEnd/>
          </a:ln>
        </p:spPr>
      </p:sp>
      <p:sp>
        <p:nvSpPr>
          <p:cNvPr id="57346" name="Shape 164"/>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285750" indent="-285750">
              <a:defRPr sz="1200">
                <a:solidFill>
                  <a:schemeClr val="tx1"/>
                </a:solidFill>
                <a:latin typeface="Arial" charset="0"/>
                <a:ea typeface="ＭＳ Ｐゴシック" charset="0"/>
                <a:cs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1" hangingPunct="1">
              <a:spcBef>
                <a:spcPct val="0"/>
              </a:spcBef>
              <a:buFontTx/>
              <a:buChar char="•"/>
            </a:pPr>
            <a:r>
              <a:rPr lang="en-US" sz="1400" dirty="0"/>
              <a:t>Focus in the Common Core Standards means two things.  What is in versus what is out, but also what the main focus of the standards are for each grade.  This chart shows what the major focus areas are for K-8 math.  These are the concepts which demand the most time, attention and energy throughout the school year.   It is through focus in these key areas in K-8, that students will be best be prepared for further studies of math in HS and consequently, college and career ready</a:t>
            </a:r>
            <a:r>
              <a:rPr lang="en-US" sz="1400" dirty="0" smtClean="0"/>
              <a:t>. </a:t>
            </a:r>
            <a:endParaRPr lang="en-US" sz="1400" dirty="0"/>
          </a:p>
          <a:p>
            <a:pPr eaLnBrk="1" hangingPunct="1">
              <a:spcBef>
                <a:spcPct val="0"/>
              </a:spcBef>
              <a:buFontTx/>
              <a:buChar char="•"/>
            </a:pPr>
            <a:r>
              <a:rPr lang="en-US" sz="1400" dirty="0"/>
              <a:t>It is important to note that these are not topics to be checked off a list during an isolated unit of instruction, but rather these priority areas will be present throughout the school year through rich instructional experiences.  </a:t>
            </a:r>
          </a:p>
        </p:txBody>
      </p:sp>
      <p:sp>
        <p:nvSpPr>
          <p:cNvPr id="57347" name="Shape 165"/>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SzPct val="25000"/>
            </a:pPr>
            <a:r>
              <a:rPr lang="en-US" sz="1200" dirty="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89" name="Shape 185"/>
          <p:cNvSpPr>
            <a:spLocks noGrp="1" noRot="1" noChangeAspect="1" noTextEdit="1"/>
          </p:cNvSpPr>
          <p:nvPr>
            <p:ph type="sldImg" idx="2"/>
          </p:nvPr>
        </p:nvSpPr>
        <p:spPr>
          <a:noFill/>
          <a:ln>
            <a:headEnd/>
            <a:tailEnd/>
          </a:ln>
        </p:spPr>
      </p:sp>
      <p:sp>
        <p:nvSpPr>
          <p:cNvPr id="63490" name="Shape 186"/>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285750" indent="-285750">
              <a:defRPr sz="1200">
                <a:solidFill>
                  <a:schemeClr val="tx1"/>
                </a:solidFill>
                <a:latin typeface="Arial" charset="0"/>
                <a:ea typeface="ＭＳ Ｐゴシック" charset="0"/>
                <a:cs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1" hangingPunct="1">
              <a:spcBef>
                <a:spcPct val="0"/>
              </a:spcBef>
              <a:buSzPct val="25000"/>
              <a:buFontTx/>
              <a:buChar char="•"/>
            </a:pPr>
            <a:r>
              <a:rPr lang="en-US" sz="1400" dirty="0"/>
              <a:t>{Read slide}</a:t>
            </a:r>
          </a:p>
          <a:p>
            <a:pPr eaLnBrk="1" hangingPunct="1">
              <a:spcBef>
                <a:spcPct val="0"/>
              </a:spcBef>
              <a:buFontTx/>
              <a:buChar char="•"/>
            </a:pPr>
            <a:r>
              <a:rPr lang="en-US" sz="1400" dirty="0"/>
              <a:t>In the second shift of coherence, we take advantage of focus to actually pay attention to sense-making in math.  Coherence speaks to the idea that math does not consist of a list of isolated topics.  </a:t>
            </a:r>
          </a:p>
          <a:p>
            <a:pPr eaLnBrk="1" hangingPunct="1">
              <a:spcBef>
                <a:spcPct val="0"/>
              </a:spcBef>
              <a:buFontTx/>
              <a:buChar char="•"/>
            </a:pPr>
            <a:r>
              <a:rPr lang="en-US" sz="1400" dirty="0"/>
              <a:t>The Standards themselves, and therefore any resulting curriculum and instruction, should build on major concepts within a given school year as well as major concepts from previous school years.  </a:t>
            </a:r>
          </a:p>
          <a:p>
            <a:pPr eaLnBrk="1" hangingPunct="1">
              <a:spcBef>
                <a:spcPct val="0"/>
              </a:spcBef>
            </a:pPr>
            <a:endParaRPr lang="en-US" sz="1400" dirty="0"/>
          </a:p>
          <a:p>
            <a:pPr eaLnBrk="1" hangingPunct="1">
              <a:spcBef>
                <a:spcPct val="0"/>
              </a:spcBef>
              <a:buClr>
                <a:srgbClr val="000000"/>
              </a:buClr>
              <a:buSzPct val="102000"/>
              <a:buFontTx/>
              <a:buChar char="•"/>
            </a:pPr>
            <a:r>
              <a:rPr lang="en-US" sz="1400" dirty="0"/>
              <a:t>Typically, current math curriculum spends as much as 25% of the instructional school year on review and re-teaching of previous grade level expectations – not as an extension – but rather as a re-teaching because many students have very little command of critical concepts.   </a:t>
            </a:r>
          </a:p>
          <a:p>
            <a:pPr eaLnBrk="1" hangingPunct="1">
              <a:spcBef>
                <a:spcPct val="0"/>
              </a:spcBef>
            </a:pPr>
            <a:endParaRPr lang="en-US" sz="1400" dirty="0"/>
          </a:p>
          <a:p>
            <a:pPr eaLnBrk="1" hangingPunct="1">
              <a:spcBef>
                <a:spcPct val="0"/>
              </a:spcBef>
              <a:buClr>
                <a:srgbClr val="000000"/>
              </a:buClr>
              <a:buSzPct val="102000"/>
              <a:buFontTx/>
              <a:buChar char="•"/>
            </a:pPr>
            <a:r>
              <a:rPr lang="en-US" sz="1400" dirty="0"/>
              <a:t>Just as there are two ways to look at focus, there are two elements of coherence: The coherence across grades and the coherence that links topics to the major work of the grade.</a:t>
            </a:r>
          </a:p>
          <a:p>
            <a:pPr eaLnBrk="1" hangingPunct="1">
              <a:spcBef>
                <a:spcPct val="0"/>
              </a:spcBef>
            </a:pPr>
            <a:endParaRPr lang="en-US" sz="1400" dirty="0"/>
          </a:p>
          <a:p>
            <a:r>
              <a:rPr lang="en-US" sz="1400" dirty="0" smtClean="0"/>
              <a:t>Creating mathematical connections</a:t>
            </a:r>
          </a:p>
          <a:p>
            <a:r>
              <a:rPr lang="en-US" sz="1400" dirty="0" smtClean="0"/>
              <a:t>Forming a weave of progression of increasing knowledge, skill, or sophistication</a:t>
            </a:r>
          </a:p>
          <a:p>
            <a:r>
              <a:rPr lang="en-US" sz="1400" dirty="0" smtClean="0"/>
              <a:t>Forming a connection between the content standards and the practice standards</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Ensure that students see mathematics as a logically progressing discipline that has specific connections among its various domains and requires a sustained practice to master. Some of the connections in the CCSS knit topics together at a single grade level. Most connections, however, play out across two or more grade levels to form a progression of increasing knowledge, skills or sophistication. The standards are woven out of these progressions. Likewise, instruction at any given grade would benefit from being informed by a sense of the overall progression students are following across the grades. Another set of connections is found between the content standards and the practice standards. These connections are absolutely essential to support the development of students’ broader mathematical understanding. Coherence is critical to ensure that students see mathematics as a logically progressing discipline, which has intricate connections among its various domains and requires sustained opportunities to learn deeply.</a:t>
            </a:r>
          </a:p>
          <a:p>
            <a:pPr eaLnBrk="1" hangingPunct="1">
              <a:spcBef>
                <a:spcPct val="0"/>
              </a:spcBef>
            </a:pPr>
            <a:endParaRPr lang="en-US" sz="1400" dirty="0"/>
          </a:p>
          <a:p>
            <a:pPr eaLnBrk="1" hangingPunct="1">
              <a:spcBef>
                <a:spcPct val="0"/>
              </a:spcBef>
            </a:pPr>
            <a:endParaRPr lang="en-US" sz="1400" dirty="0"/>
          </a:p>
          <a:p>
            <a:pPr eaLnBrk="1" hangingPunct="1">
              <a:spcBef>
                <a:spcPct val="0"/>
              </a:spcBef>
            </a:pPr>
            <a:endParaRPr lang="en-US" sz="1400" dirty="0"/>
          </a:p>
        </p:txBody>
      </p:sp>
      <p:sp>
        <p:nvSpPr>
          <p:cNvPr id="63491" name="Shape 187"/>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SzPct val="25000"/>
            </a:pPr>
            <a:r>
              <a:rPr lang="en-US" sz="1200" dirty="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5" name="Shape 192"/>
          <p:cNvSpPr>
            <a:spLocks noGrp="1" noRot="1" noChangeAspect="1" noTextEdit="1"/>
          </p:cNvSpPr>
          <p:nvPr>
            <p:ph type="sldImg" idx="2"/>
          </p:nvPr>
        </p:nvSpPr>
        <p:spPr>
          <a:noFill/>
          <a:ln>
            <a:headEnd/>
            <a:tailEnd/>
          </a:ln>
        </p:spPr>
      </p:sp>
      <p:sp>
        <p:nvSpPr>
          <p:cNvPr id="67586" name="Shape 193"/>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285750" indent="-285750">
              <a:defRPr sz="1200">
                <a:solidFill>
                  <a:schemeClr val="tx1"/>
                </a:solidFill>
                <a:latin typeface="Arial" charset="0"/>
                <a:ea typeface="ＭＳ Ｐゴシック" charset="0"/>
                <a:cs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1" hangingPunct="1">
              <a:spcBef>
                <a:spcPct val="0"/>
              </a:spcBef>
              <a:buSzPct val="25000"/>
              <a:buFontTx/>
              <a:buChar char="•"/>
            </a:pPr>
            <a:r>
              <a:rPr lang="en-US" sz="1400" dirty="0"/>
              <a:t>{read slide regarding fraction example}</a:t>
            </a:r>
          </a:p>
          <a:p>
            <a:pPr eaLnBrk="1" hangingPunct="1">
              <a:spcBef>
                <a:spcPct val="0"/>
              </a:spcBef>
              <a:buClr>
                <a:srgbClr val="000000"/>
              </a:buClr>
              <a:buSzPct val="102000"/>
              <a:buFontTx/>
              <a:buChar char="•"/>
            </a:pPr>
            <a:r>
              <a:rPr lang="en-US" sz="1400" dirty="0"/>
              <a:t>As an example of coherence, the Common Core State Standards takes a different approach to preparing students for success in algebra.  Previous approaches moved topics of pre-algebra and algebra earlier and earlier in the grade sequence rather than attend to careful progressions of conceptual development that in fact prepare students for algebra.  </a:t>
            </a:r>
          </a:p>
          <a:p>
            <a:pPr eaLnBrk="1" hangingPunct="1">
              <a:spcBef>
                <a:spcPct val="0"/>
              </a:spcBef>
            </a:pPr>
            <a:endParaRPr lang="en-US" sz="1400" dirty="0"/>
          </a:p>
        </p:txBody>
      </p:sp>
      <p:sp>
        <p:nvSpPr>
          <p:cNvPr id="67587" name="Shape 194"/>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SzPct val="25000"/>
            </a:pPr>
            <a:r>
              <a:rPr lang="en-US" sz="1200" dirty="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3" name="Shape 211"/>
          <p:cNvSpPr>
            <a:spLocks noGrp="1" noRot="1" noChangeAspect="1" noTextEdit="1"/>
          </p:cNvSpPr>
          <p:nvPr>
            <p:ph type="sldImg" idx="2"/>
          </p:nvPr>
        </p:nvSpPr>
        <p:spPr>
          <a:noFill/>
          <a:ln>
            <a:headEnd/>
            <a:tailEnd/>
          </a:ln>
        </p:spPr>
      </p:sp>
      <p:sp>
        <p:nvSpPr>
          <p:cNvPr id="69634" name="Shape 21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171450" indent="-171450">
              <a:defRPr sz="1200">
                <a:solidFill>
                  <a:schemeClr val="tx1"/>
                </a:solidFill>
                <a:latin typeface="Arial" charset="0"/>
                <a:ea typeface="ＭＳ Ｐゴシック" charset="0"/>
                <a:cs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1" hangingPunct="1">
              <a:spcBef>
                <a:spcPct val="0"/>
              </a:spcBef>
              <a:buFontTx/>
              <a:buChar char="•"/>
            </a:pPr>
            <a:r>
              <a:rPr lang="en-US" dirty="0"/>
              <a:t>Here you see some of the international data that informed the development of the CCSSM.  On the left you see a coherent progression of multiplication and division of fractions over three grade levels.  </a:t>
            </a:r>
          </a:p>
          <a:p>
            <a:pPr eaLnBrk="1" hangingPunct="1">
              <a:spcBef>
                <a:spcPct val="0"/>
              </a:spcBef>
              <a:buFontTx/>
              <a:buChar char="•"/>
            </a:pPr>
            <a:r>
              <a:rPr lang="en-US" dirty="0"/>
              <a:t>On the right you see excerpts from the Common Core that address fractions with purpose and direction. The term </a:t>
            </a:r>
            <a:r>
              <a:rPr lang="ja-JP" altLang="en-US"/>
              <a:t>“</a:t>
            </a:r>
            <a:r>
              <a:rPr lang="en-US" altLang="ja-JP" dirty="0"/>
              <a:t>apply and extend previous understandings…</a:t>
            </a:r>
            <a:r>
              <a:rPr lang="ja-JP" altLang="en-US"/>
              <a:t>”</a:t>
            </a:r>
            <a:r>
              <a:rPr lang="en-US" altLang="ja-JP" dirty="0"/>
              <a:t> is a sure sign of the expectation within a progression of concept development. </a:t>
            </a:r>
          </a:p>
          <a:p>
            <a:pPr eaLnBrk="1" hangingPunct="1">
              <a:spcBef>
                <a:spcPct val="0"/>
              </a:spcBef>
              <a:buFontTx/>
              <a:buChar char="•"/>
            </a:pPr>
            <a:r>
              <a:rPr lang="en-US" dirty="0"/>
              <a:t>Looking at the progression of multiplying and dividing fractions, you will see that over these 3 years the students are building on previous knowledge and not just repeating the same thing each year.   You’ll see that in 4</a:t>
            </a:r>
            <a:r>
              <a:rPr lang="en-US" baseline="30000" dirty="0"/>
              <a:t>th</a:t>
            </a:r>
            <a:r>
              <a:rPr lang="en-US" dirty="0"/>
              <a:t> grade students apply and extend previous understandings of multiplication to multiply a fraction by a whole number.  In 5</a:t>
            </a:r>
            <a:r>
              <a:rPr lang="en-US" baseline="30000" dirty="0"/>
              <a:t>th</a:t>
            </a:r>
            <a:r>
              <a:rPr lang="en-US" dirty="0"/>
              <a:t> grade that knowledge and skill is extended to multiply a fraction or whole number by a fraction.  Also in 5</a:t>
            </a:r>
            <a:r>
              <a:rPr lang="en-US" baseline="30000" dirty="0"/>
              <a:t>th</a:t>
            </a:r>
            <a:r>
              <a:rPr lang="en-US" dirty="0"/>
              <a:t> grade, students extend previous understandings of division to divide unit fractions by whole numbers and the reverse.  In 6</a:t>
            </a:r>
            <a:r>
              <a:rPr lang="en-US" baseline="30000" dirty="0"/>
              <a:t>th</a:t>
            </a:r>
            <a:r>
              <a:rPr lang="en-US" dirty="0"/>
              <a:t> grade, students will continue to build on the foundations laid and will divide fractions by fractions.   These are clear and carefully laid progressions.</a:t>
            </a:r>
          </a:p>
        </p:txBody>
      </p:sp>
      <p:sp>
        <p:nvSpPr>
          <p:cNvPr id="69635" name="Shape 213"/>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SzPct val="25000"/>
            </a:pPr>
            <a:r>
              <a:rPr lang="en-US" sz="1200" dirty="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1" name="Shape 234"/>
          <p:cNvSpPr>
            <a:spLocks noGrp="1" noRot="1" noChangeAspect="1" noTextEdit="1"/>
          </p:cNvSpPr>
          <p:nvPr>
            <p:ph type="sldImg" idx="2"/>
          </p:nvPr>
        </p:nvSpPr>
        <p:spPr>
          <a:noFill/>
          <a:ln>
            <a:headEnd/>
            <a:tailEnd/>
          </a:ln>
        </p:spPr>
      </p:sp>
      <p:sp>
        <p:nvSpPr>
          <p:cNvPr id="235" name="Shape 235"/>
          <p:cNvSpPr txBox="1">
            <a:spLocks noGrp="1"/>
          </p:cNvSpPr>
          <p:nvPr>
            <p:ph type="body" idx="1"/>
          </p:nvPr>
        </p:nvSpPr>
        <p:spPr>
          <a:ln/>
        </p:spPr>
        <p:txBody>
          <a:bodyPr tIns="45700" bIns="45700" anchor="t">
            <a:spAutoFit/>
          </a:bodyPr>
          <a:lstStyle/>
          <a:p>
            <a:pPr marL="285750" indent="-285750" eaLnBrk="1" fontAlgn="auto" hangingPunct="1">
              <a:spcBef>
                <a:spcPts val="0"/>
              </a:spcBef>
              <a:spcAft>
                <a:spcPts val="0"/>
              </a:spcAft>
              <a:buFont typeface="Arial" pitchFamily="34" charset="0"/>
              <a:buChar char="•"/>
              <a:defRPr/>
            </a:pPr>
            <a:r>
              <a:rPr lang="x-none" sz="1400">
                <a:solidFill>
                  <a:schemeClr val="dk1"/>
                </a:solidFill>
                <a:ea typeface="+mn-ea"/>
                <a:cs typeface="+mn-cs"/>
              </a:rPr>
              <a:t>Algebra begins in 6.EE.3 in its cleanest sense. Here is a beautiful illustration of the design of the standards.  </a:t>
            </a:r>
          </a:p>
          <a:p>
            <a:pPr marL="285750" indent="-285750" eaLnBrk="1" fontAlgn="auto" hangingPunct="1">
              <a:spcBef>
                <a:spcPts val="0"/>
              </a:spcBef>
              <a:spcAft>
                <a:spcPts val="0"/>
              </a:spcAft>
              <a:buSzPct val="25000"/>
              <a:buFont typeface="Arial" pitchFamily="34" charset="0"/>
              <a:buChar char="•"/>
              <a:defRPr/>
            </a:pPr>
            <a:r>
              <a:rPr lang="x-none" sz="1400">
                <a:solidFill>
                  <a:schemeClr val="dk1"/>
                </a:solidFill>
                <a:ea typeface="+mn-ea"/>
                <a:cs typeface="+mn-cs"/>
              </a:rPr>
              <a:t>{read slide}</a:t>
            </a:r>
          </a:p>
          <a:p>
            <a:pPr marL="285750" indent="-285750" eaLnBrk="1" fontAlgn="auto" hangingPunct="1">
              <a:spcBef>
                <a:spcPts val="0"/>
              </a:spcBef>
              <a:spcAft>
                <a:spcPts val="0"/>
              </a:spcAft>
              <a:buFont typeface="Arial" pitchFamily="34" charset="0"/>
              <a:buChar char="•"/>
              <a:defRPr/>
            </a:pPr>
            <a:endParaRPr lang="x-none" sz="1800">
              <a:solidFill>
                <a:schemeClr val="dk1"/>
              </a:solidFill>
              <a:ea typeface="+mn-ea"/>
              <a:cs typeface="+mn-cs"/>
            </a:endParaRPr>
          </a:p>
          <a:p>
            <a:pPr eaLnBrk="1" fontAlgn="auto" hangingPunct="1">
              <a:spcBef>
                <a:spcPts val="0"/>
              </a:spcBef>
              <a:spcAft>
                <a:spcPts val="0"/>
              </a:spcAft>
              <a:defRPr/>
            </a:pPr>
            <a:endParaRPr lang="x-none" sz="1800">
              <a:solidFill>
                <a:schemeClr val="dk1"/>
              </a:solidFill>
              <a:ea typeface="+mn-ea"/>
              <a:cs typeface="+mn-cs"/>
            </a:endParaRPr>
          </a:p>
        </p:txBody>
      </p:sp>
      <p:sp>
        <p:nvSpPr>
          <p:cNvPr id="71683" name="Shape 236"/>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SzPct val="25000"/>
            </a:pPr>
            <a:r>
              <a:rPr lang="en-US" sz="1200" dirty="0"/>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29" name="Shape 252"/>
          <p:cNvSpPr>
            <a:spLocks noGrp="1" noRot="1" noChangeAspect="1" noTextEdit="1"/>
          </p:cNvSpPr>
          <p:nvPr>
            <p:ph type="sldImg" idx="2"/>
          </p:nvPr>
        </p:nvSpPr>
        <p:spPr>
          <a:noFill/>
          <a:ln>
            <a:headEnd/>
            <a:tailEnd/>
          </a:ln>
        </p:spPr>
      </p:sp>
      <p:sp>
        <p:nvSpPr>
          <p:cNvPr id="73730" name="Shape 253"/>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231775" indent="-231775">
              <a:defRPr sz="1200">
                <a:solidFill>
                  <a:schemeClr val="tx1"/>
                </a:solidFill>
                <a:latin typeface="Arial" charset="0"/>
                <a:ea typeface="ＭＳ Ｐゴシック" charset="0"/>
                <a:cs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1" hangingPunct="1">
              <a:spcBef>
                <a:spcPct val="0"/>
              </a:spcBef>
              <a:buClr>
                <a:srgbClr val="000000"/>
              </a:buClr>
              <a:buSzPct val="102000"/>
              <a:buFontTx/>
              <a:buChar char="•"/>
            </a:pPr>
            <a:r>
              <a:rPr lang="en-US" sz="1400" dirty="0"/>
              <a:t>Instead of bar charts being </a:t>
            </a:r>
            <a:r>
              <a:rPr lang="ja-JP" altLang="en-US" sz="1400" dirty="0"/>
              <a:t>“</a:t>
            </a:r>
            <a:r>
              <a:rPr lang="en-US" altLang="ja-JP" sz="1400" dirty="0"/>
              <a:t>yet another thing to cover,</a:t>
            </a:r>
            <a:r>
              <a:rPr lang="ja-JP" altLang="en-US" sz="1400" dirty="0"/>
              <a:t>”</a:t>
            </a:r>
            <a:r>
              <a:rPr lang="en-US" altLang="ja-JP" sz="1400" dirty="0"/>
              <a:t> detracting from focus, t</a:t>
            </a:r>
            <a:r>
              <a:rPr lang="en-US" altLang="ja-JP" sz="1400" dirty="0">
                <a:solidFill>
                  <a:srgbClr val="000000"/>
                </a:solidFill>
                <a:cs typeface="Arial" charset="0"/>
                <a:sym typeface="Arial" charset="0"/>
              </a:rPr>
              <a:t>he standard is telling you how to </a:t>
            </a:r>
            <a:r>
              <a:rPr lang="ja-JP" altLang="en-US" sz="1400" dirty="0">
                <a:solidFill>
                  <a:srgbClr val="000000"/>
                </a:solidFill>
                <a:cs typeface="Arial" charset="0"/>
                <a:sym typeface="Arial" charset="0"/>
              </a:rPr>
              <a:t>“</a:t>
            </a:r>
            <a:r>
              <a:rPr lang="en-US" altLang="ja-JP" sz="1400" dirty="0">
                <a:solidFill>
                  <a:srgbClr val="000000"/>
                </a:solidFill>
                <a:cs typeface="Arial" charset="0"/>
                <a:sym typeface="Arial" charset="0"/>
              </a:rPr>
              <a:t>aim</a:t>
            </a:r>
            <a:r>
              <a:rPr lang="ja-JP" altLang="en-US" sz="1400" dirty="0">
                <a:solidFill>
                  <a:srgbClr val="000000"/>
                </a:solidFill>
                <a:cs typeface="Arial" charset="0"/>
                <a:sym typeface="Arial" charset="0"/>
              </a:rPr>
              <a:t>”</a:t>
            </a:r>
            <a:r>
              <a:rPr lang="en-US" altLang="ja-JP" sz="1400" dirty="0">
                <a:solidFill>
                  <a:srgbClr val="000000"/>
                </a:solidFill>
                <a:cs typeface="Arial" charset="0"/>
                <a:sym typeface="Arial" charset="0"/>
              </a:rPr>
              <a:t> bar charts back around to the major work of the grade. </a:t>
            </a:r>
            <a:r>
              <a:rPr lang="en-US" altLang="ja-JP" sz="1400" dirty="0"/>
              <a:t>These connections are explicit in the standards. While in the past picture or bar graphs might have been distinct things to be assessed, now they need to be connected to the major work of the grade.</a:t>
            </a:r>
          </a:p>
          <a:p>
            <a:pPr eaLnBrk="1" hangingPunct="1">
              <a:spcBef>
                <a:spcPct val="0"/>
              </a:spcBef>
            </a:pPr>
            <a:endParaRPr lang="en-US" sz="1800" dirty="0"/>
          </a:p>
        </p:txBody>
      </p:sp>
      <p:sp>
        <p:nvSpPr>
          <p:cNvPr id="73731" name="Shape 254"/>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SzPct val="25000"/>
            </a:pPr>
            <a:r>
              <a:rPr lang="en-US" sz="1200" dirty="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5777" name="Shape 264"/>
          <p:cNvSpPr>
            <a:spLocks noGrp="1" noRot="1" noChangeAspect="1" noTextEdit="1"/>
          </p:cNvSpPr>
          <p:nvPr>
            <p:ph type="sldImg" idx="2"/>
          </p:nvPr>
        </p:nvSpPr>
        <p:spPr>
          <a:noFill/>
          <a:ln>
            <a:headEnd/>
            <a:tailEnd/>
          </a:ln>
        </p:spPr>
      </p:sp>
      <p:sp>
        <p:nvSpPr>
          <p:cNvPr id="265" name="Shape 265"/>
          <p:cNvSpPr txBox="1">
            <a:spLocks noGrp="1"/>
          </p:cNvSpPr>
          <p:nvPr>
            <p:ph type="body" idx="1"/>
          </p:nvPr>
        </p:nvSpPr>
        <p:spPr>
          <a:ln/>
        </p:spPr>
        <p:txBody>
          <a:bodyPr tIns="45700" bIns="45700" anchor="t">
            <a:spAutoFit/>
          </a:bodyPr>
          <a:lstStyle/>
          <a:p>
            <a:pPr marL="285750" indent="-285750" eaLnBrk="1" fontAlgn="auto" hangingPunct="1">
              <a:spcBef>
                <a:spcPts val="0"/>
              </a:spcBef>
              <a:spcAft>
                <a:spcPts val="0"/>
              </a:spcAft>
              <a:buFont typeface="Arial" pitchFamily="34" charset="0"/>
              <a:buChar char="•"/>
              <a:defRPr/>
            </a:pPr>
            <a:r>
              <a:rPr lang="x-none" sz="1400" smtClean="0">
                <a:ea typeface="+mn-ea"/>
                <a:cs typeface="+mn-cs"/>
              </a:rPr>
              <a:t>Another </a:t>
            </a:r>
            <a:r>
              <a:rPr lang="x-none" sz="1400">
                <a:ea typeface="+mn-ea"/>
                <a:cs typeface="+mn-cs"/>
              </a:rPr>
              <a:t>example of coherence within a grade: Volume is not just another topic to cover in Grade 5 . It is explicitly linked to addition and multiplication in the standards. </a:t>
            </a:r>
          </a:p>
          <a:p>
            <a:pPr eaLnBrk="1" fontAlgn="auto" hangingPunct="1">
              <a:spcBef>
                <a:spcPts val="0"/>
              </a:spcBef>
              <a:spcAft>
                <a:spcPts val="0"/>
              </a:spcAft>
              <a:defRPr/>
            </a:pPr>
            <a:endParaRPr lang="x-none" sz="1800">
              <a:ea typeface="+mn-ea"/>
              <a:cs typeface="+mn-cs"/>
            </a:endParaRPr>
          </a:p>
        </p:txBody>
      </p:sp>
      <p:sp>
        <p:nvSpPr>
          <p:cNvPr id="75779" name="Shape 266"/>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SzPct val="25000"/>
            </a:pPr>
            <a:r>
              <a:rPr lang="en-US" sz="1200" dirty="0"/>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Creating building blocks</a:t>
            </a:r>
          </a:p>
          <a:p>
            <a:r>
              <a:rPr lang="en-US" dirty="0" smtClean="0"/>
              <a:t>Not meant to come at the expense of understanding </a:t>
            </a:r>
          </a:p>
          <a:p>
            <a:r>
              <a:rPr lang="en-US" dirty="0" smtClean="0"/>
              <a:t>Instead is the outcome of a progression of learning and sufficient thoughtful practice</a:t>
            </a:r>
          </a:p>
          <a:p>
            <a:endParaRPr lang="en-US" dirty="0" smtClean="0"/>
          </a:p>
          <a:p>
            <a:pPr eaLnBrk="1" hangingPunct="1">
              <a:spcBef>
                <a:spcPct val="0"/>
              </a:spcBef>
              <a:buFontTx/>
              <a:buChar char="•"/>
            </a:pPr>
            <a:r>
              <a:rPr lang="en-US" dirty="0" smtClean="0"/>
              <a:t>The standards have explicit places</a:t>
            </a:r>
            <a:r>
              <a:rPr lang="en-US" baseline="0" dirty="0" smtClean="0"/>
              <a:t> where it requires fluency…but </a:t>
            </a:r>
            <a:r>
              <a:rPr lang="en-US" sz="1200" dirty="0" smtClean="0"/>
              <a:t>Note that this is not memorization absent understanding. This is the outcome of a carefully laid out learning progression. </a:t>
            </a:r>
          </a:p>
          <a:p>
            <a:pPr eaLnBrk="1" hangingPunct="1">
              <a:spcBef>
                <a:spcPct val="0"/>
              </a:spcBef>
              <a:buFontTx/>
              <a:buChar char="•"/>
            </a:pPr>
            <a:r>
              <a:rPr lang="en-US" sz="1200" dirty="0" smtClean="0"/>
              <a:t>At the same time, we can</a:t>
            </a:r>
            <a:r>
              <a:rPr lang="ja-JP" altLang="en-US" sz="1200" dirty="0" smtClean="0"/>
              <a:t>’</a:t>
            </a:r>
            <a:r>
              <a:rPr lang="en-US" altLang="ja-JP" sz="1200" dirty="0" smtClean="0"/>
              <a:t>t expect fluency to be a natural outcome without addressing it specifically in the classroom and in our materials. Some students might require more practice than others, and that should be attended to. </a:t>
            </a:r>
          </a:p>
          <a:p>
            <a:pPr eaLnBrk="1" hangingPunct="1">
              <a:spcBef>
                <a:spcPct val="0"/>
              </a:spcBef>
              <a:buFontTx/>
              <a:buChar char="•"/>
            </a:pPr>
            <a:r>
              <a:rPr lang="en-US" sz="1200" dirty="0" smtClean="0"/>
              <a:t>Additionally, there is not one approach to get to speed and accuracy that will work for all students.  All students, however, will need to develop a way to get there.  </a:t>
            </a:r>
          </a:p>
          <a:p>
            <a:pPr eaLnBrk="1" hangingPunct="1">
              <a:spcBef>
                <a:spcPct val="0"/>
              </a:spcBef>
              <a:buFontTx/>
              <a:buChar char="•"/>
            </a:pPr>
            <a:r>
              <a:rPr lang="en-US" sz="1200" dirty="0" smtClean="0"/>
              <a:t>It is important to note here that while teachers in grades K-5 may find creative ways to use calculators in the classroom, students are not meeting the standards when they use them--not just in the area of fluency, but in all other areas of the standards as well.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CA75960-C558-0043-9E01-BED20C39B044}" type="slidenum">
              <a:rPr lang="en-US" smtClean="0"/>
              <a:pPr/>
              <a:t>22</a:t>
            </a:fld>
            <a:endParaRPr lang="en-US" dirty="0"/>
          </a:p>
        </p:txBody>
      </p:sp>
    </p:spTree>
    <p:extLst>
      <p:ext uri="{BB962C8B-B14F-4D97-AF65-F5344CB8AC3E}">
        <p14:creationId xmlns="" xmlns:p14="http://schemas.microsoft.com/office/powerpoint/2010/main" val="3040320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Shape 101"/>
          <p:cNvSpPr>
            <a:spLocks noGrp="1" noRot="1" noChangeAspect="1" noTextEdit="1"/>
          </p:cNvSpPr>
          <p:nvPr>
            <p:ph type="sldImg" idx="2"/>
          </p:nvPr>
        </p:nvSpPr>
        <p:spPr>
          <a:noFill/>
          <a:ln>
            <a:headEnd/>
            <a:tailEnd/>
          </a:ln>
        </p:spPr>
      </p:sp>
      <p:sp>
        <p:nvSpPr>
          <p:cNvPr id="36866" name="Shape 10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285750" indent="-285750">
              <a:defRPr sz="1200">
                <a:solidFill>
                  <a:schemeClr val="tx1"/>
                </a:solidFill>
                <a:latin typeface="Arial" charset="0"/>
                <a:ea typeface="ＭＳ Ｐゴシック" charset="0"/>
                <a:cs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1" hangingPunct="1">
              <a:spcBef>
                <a:spcPct val="0"/>
              </a:spcBef>
              <a:buFontTx/>
              <a:buChar char="•"/>
            </a:pPr>
            <a:r>
              <a:rPr lang="en-US" sz="1400" dirty="0"/>
              <a:t>We see that there is a disconnect between how prepared high school math educators believe their students are for college mathematics and how prepared post secondary math instructors feel the students are.</a:t>
            </a:r>
          </a:p>
          <a:p>
            <a:pPr eaLnBrk="1" hangingPunct="1">
              <a:spcBef>
                <a:spcPct val="0"/>
              </a:spcBef>
              <a:buFontTx/>
              <a:buChar char="•"/>
            </a:pPr>
            <a:r>
              <a:rPr lang="en-US" sz="1400" dirty="0"/>
              <a:t>Notice that this slide shows that HS math teachers feel that 89% of their students are ready for college level math, while college math teachers feel only 26% of their students are prepared.</a:t>
            </a:r>
          </a:p>
          <a:p>
            <a:pPr eaLnBrk="1" hangingPunct="1">
              <a:spcBef>
                <a:spcPct val="0"/>
              </a:spcBef>
              <a:buFontTx/>
              <a:buChar char="•"/>
            </a:pPr>
            <a:r>
              <a:rPr lang="en-US" sz="1400" dirty="0"/>
              <a:t>Rather than spend too much time and energy placing blame or thinking about why this disconnect exists, let</a:t>
            </a:r>
            <a:r>
              <a:rPr lang="ja-JP" altLang="en-US" sz="1400"/>
              <a:t>’</a:t>
            </a:r>
            <a:r>
              <a:rPr lang="en-US" altLang="ja-JP" sz="1400" dirty="0"/>
              <a:t>s instead turn to the implications of such a disconnect.</a:t>
            </a:r>
            <a:endParaRPr lang="en-US" sz="1400" dirty="0"/>
          </a:p>
        </p:txBody>
      </p:sp>
      <p:sp>
        <p:nvSpPr>
          <p:cNvPr id="36867" name="Shape 103"/>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SzPct val="25000"/>
            </a:pPr>
            <a:r>
              <a:rPr lang="en-US" sz="1200" dirty="0"/>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7" name="Shape 318"/>
          <p:cNvSpPr>
            <a:spLocks noGrp="1" noRot="1" noChangeAspect="1" noTextEdit="1"/>
          </p:cNvSpPr>
          <p:nvPr>
            <p:ph type="sldImg" idx="2"/>
          </p:nvPr>
        </p:nvSpPr>
        <p:spPr>
          <a:noFill/>
          <a:ln>
            <a:headEnd/>
            <a:tailEnd/>
          </a:ln>
        </p:spPr>
      </p:sp>
      <p:sp>
        <p:nvSpPr>
          <p:cNvPr id="96258" name="Shape 319"/>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285750" indent="-285750">
              <a:defRPr sz="1200">
                <a:solidFill>
                  <a:schemeClr val="tx1"/>
                </a:solidFill>
                <a:latin typeface="Arial" charset="0"/>
                <a:ea typeface="ＭＳ Ｐゴシック" charset="0"/>
                <a:cs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1" hangingPunct="1">
              <a:spcBef>
                <a:spcPct val="0"/>
              </a:spcBef>
              <a:buFontTx/>
              <a:buChar char="•"/>
            </a:pPr>
            <a:r>
              <a:rPr lang="en-US" sz="1400" dirty="0">
                <a:solidFill>
                  <a:srgbClr val="000000"/>
                </a:solidFill>
                <a:cs typeface="Arial" charset="0"/>
                <a:sym typeface="Arial" charset="0"/>
              </a:rPr>
              <a:t>This chart shows a breakdown of the required fluencies in grades K-6.</a:t>
            </a:r>
          </a:p>
          <a:p>
            <a:pPr eaLnBrk="1" hangingPunct="1">
              <a:spcBef>
                <a:spcPct val="0"/>
              </a:spcBef>
              <a:buFontTx/>
              <a:buChar char="•"/>
            </a:pPr>
            <a:r>
              <a:rPr lang="en-US" sz="1400" i="1" dirty="0">
                <a:solidFill>
                  <a:srgbClr val="000000"/>
                </a:solidFill>
                <a:cs typeface="Arial" charset="0"/>
                <a:sym typeface="Arial" charset="0"/>
              </a:rPr>
              <a:t>Fluent</a:t>
            </a:r>
            <a:r>
              <a:rPr lang="en-US" sz="1400" dirty="0">
                <a:solidFill>
                  <a:srgbClr val="000000"/>
                </a:solidFill>
                <a:cs typeface="Arial" charset="0"/>
                <a:sym typeface="Arial" charset="0"/>
              </a:rPr>
              <a:t> in the particular Standards cited here means </a:t>
            </a:r>
            <a:r>
              <a:rPr lang="ja-JP" altLang="en-US" sz="1400" dirty="0">
                <a:solidFill>
                  <a:srgbClr val="000000"/>
                </a:solidFill>
                <a:cs typeface="Arial" charset="0"/>
                <a:sym typeface="Arial" charset="0"/>
              </a:rPr>
              <a:t>“</a:t>
            </a:r>
            <a:r>
              <a:rPr lang="en-US" altLang="ja-JP" sz="1400" dirty="0">
                <a:solidFill>
                  <a:srgbClr val="000000"/>
                </a:solidFill>
                <a:cs typeface="Arial" charset="0"/>
                <a:sym typeface="Arial" charset="0"/>
              </a:rPr>
              <a:t>fast and accurate.</a:t>
            </a:r>
            <a:r>
              <a:rPr lang="ja-JP" altLang="en-US" sz="1400" dirty="0">
                <a:solidFill>
                  <a:srgbClr val="000000"/>
                </a:solidFill>
                <a:cs typeface="Arial" charset="0"/>
                <a:sym typeface="Arial" charset="0"/>
              </a:rPr>
              <a:t>”</a:t>
            </a:r>
            <a:r>
              <a:rPr lang="en-US" altLang="ja-JP" sz="1400" dirty="0">
                <a:solidFill>
                  <a:srgbClr val="000000"/>
                </a:solidFill>
                <a:cs typeface="Arial" charset="0"/>
                <a:sym typeface="Arial" charset="0"/>
              </a:rPr>
              <a:t> It might also help to think of fluency as meaning the same thing as when we say that somebody is fluent in a foreign language: when you</a:t>
            </a:r>
            <a:r>
              <a:rPr lang="ja-JP" altLang="en-US" sz="1400" dirty="0">
                <a:solidFill>
                  <a:srgbClr val="000000"/>
                </a:solidFill>
                <a:cs typeface="Arial" charset="0"/>
                <a:sym typeface="Arial" charset="0"/>
              </a:rPr>
              <a:t>’</a:t>
            </a:r>
            <a:r>
              <a:rPr lang="en-US" altLang="ja-JP" sz="1400" dirty="0">
                <a:solidFill>
                  <a:srgbClr val="000000"/>
                </a:solidFill>
                <a:cs typeface="Arial" charset="0"/>
                <a:sym typeface="Arial" charset="0"/>
              </a:rPr>
              <a:t>re fluent, you flow. Fluent isn</a:t>
            </a:r>
            <a:r>
              <a:rPr lang="ja-JP" altLang="en-US" sz="1400" dirty="0">
                <a:solidFill>
                  <a:srgbClr val="000000"/>
                </a:solidFill>
                <a:cs typeface="Arial" charset="0"/>
                <a:sym typeface="Arial" charset="0"/>
              </a:rPr>
              <a:t>’</a:t>
            </a:r>
            <a:r>
              <a:rPr lang="en-US" altLang="ja-JP" sz="1400" dirty="0">
                <a:solidFill>
                  <a:srgbClr val="000000"/>
                </a:solidFill>
                <a:cs typeface="Arial" charset="0"/>
                <a:sym typeface="Arial" charset="0"/>
              </a:rPr>
              <a:t>t halting, stumbling, or reversing oneself. </a:t>
            </a:r>
          </a:p>
          <a:p>
            <a:pPr eaLnBrk="1" hangingPunct="1">
              <a:spcBef>
                <a:spcPct val="0"/>
              </a:spcBef>
              <a:buFontTx/>
              <a:buChar char="•"/>
            </a:pPr>
            <a:r>
              <a:rPr lang="en-US" sz="1400" dirty="0">
                <a:solidFill>
                  <a:srgbClr val="000000"/>
                </a:solidFill>
                <a:cs typeface="Arial" charset="0"/>
                <a:sym typeface="Arial" charset="0"/>
              </a:rPr>
              <a:t>The word </a:t>
            </a:r>
            <a:r>
              <a:rPr lang="en-US" sz="1400" i="1" dirty="0">
                <a:solidFill>
                  <a:srgbClr val="000000"/>
                </a:solidFill>
                <a:cs typeface="Arial" charset="0"/>
                <a:sym typeface="Arial" charset="0"/>
              </a:rPr>
              <a:t>fluency</a:t>
            </a:r>
            <a:r>
              <a:rPr lang="en-US" sz="1400" dirty="0">
                <a:solidFill>
                  <a:srgbClr val="000000"/>
                </a:solidFill>
                <a:cs typeface="Arial" charset="0"/>
                <a:sym typeface="Arial" charset="0"/>
              </a:rPr>
              <a:t> was used judiciously in the Standards to mark the endpoints of progressions of learning that begin with solid underpinnings and then pass upward through stages of growing maturity. </a:t>
            </a:r>
          </a:p>
          <a:p>
            <a:pPr eaLnBrk="1" hangingPunct="1">
              <a:spcBef>
                <a:spcPct val="0"/>
              </a:spcBef>
              <a:buFontTx/>
              <a:buChar char="•"/>
            </a:pPr>
            <a:r>
              <a:rPr lang="en-US" sz="1400" dirty="0">
                <a:solidFill>
                  <a:srgbClr val="000000"/>
                </a:solidFill>
                <a:cs typeface="Arial" charset="0"/>
                <a:sym typeface="Arial" charset="0"/>
              </a:rPr>
              <a:t>Some of these fluency expectations are meant to be mental and others with pencil and paper. But for each of them, there should be no hesitation about how to proceed in getting the answer with accuracy.</a:t>
            </a:r>
          </a:p>
        </p:txBody>
      </p:sp>
      <p:sp>
        <p:nvSpPr>
          <p:cNvPr id="96259" name="Shape 320"/>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SzPct val="25000"/>
            </a:pPr>
            <a:r>
              <a:rPr lang="en-US" sz="1200" dirty="0"/>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8305" name="Shape 325"/>
          <p:cNvSpPr>
            <a:spLocks noGrp="1" noRot="1" noChangeAspect="1" noTextEdit="1"/>
          </p:cNvSpPr>
          <p:nvPr>
            <p:ph type="sldImg" idx="2"/>
          </p:nvPr>
        </p:nvSpPr>
        <p:spPr>
          <a:noFill/>
          <a:ln>
            <a:headEnd/>
            <a:tailEnd/>
          </a:ln>
        </p:spPr>
      </p:sp>
      <p:sp>
        <p:nvSpPr>
          <p:cNvPr id="98306" name="Shape 326"/>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285750" indent="-285750">
              <a:defRPr sz="1200">
                <a:solidFill>
                  <a:schemeClr val="tx1"/>
                </a:solidFill>
                <a:latin typeface="Arial" charset="0"/>
                <a:ea typeface="ＭＳ Ｐゴシック" charset="0"/>
                <a:cs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1" hangingPunct="1">
              <a:spcBef>
                <a:spcPct val="0"/>
              </a:spcBef>
              <a:buFontTx/>
              <a:buChar char="•"/>
            </a:pPr>
            <a:r>
              <a:rPr lang="en-US" sz="1400" dirty="0"/>
              <a:t>There are some key aspects of high school math that also require speed and accuracy.  There are no specific fluency requirements in the HS content standards, but these are suggestions for fluency based on what is being asked of the students at this level. </a:t>
            </a:r>
            <a:r>
              <a:rPr lang="en-US" sz="1400" i="1" dirty="0"/>
              <a:t>{Note that more of these recommendations can be found in the PARCC Model Content Frameworks.}</a:t>
            </a:r>
          </a:p>
        </p:txBody>
      </p:sp>
      <p:sp>
        <p:nvSpPr>
          <p:cNvPr id="98307" name="Shape 327"/>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SzPct val="25000"/>
            </a:pPr>
            <a:r>
              <a:rPr lang="en-US" sz="1200" dirty="0"/>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Support the students’ ability to access concepts from a number of perspectives</a:t>
            </a:r>
          </a:p>
          <a:p>
            <a:r>
              <a:rPr lang="en-US" dirty="0" smtClean="0"/>
              <a:t>More than “how to get the answer”</a:t>
            </a:r>
          </a:p>
          <a:p>
            <a:r>
              <a:rPr lang="en-US" dirty="0" smtClean="0"/>
              <a:t>Deep conceptual understanding of core math concepts by applying them to new situations</a:t>
            </a:r>
          </a:p>
          <a:p>
            <a:r>
              <a:rPr lang="en-US" dirty="0" smtClean="0"/>
              <a:t>Writing and speaking about their understanding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Conceptual understanding: Teachers teach more than “how to get the answer” and support students’ ability to access concepts from a number of perspectives so that students are able to see math as more than a set of mnemonics or discrete procedures. Students demonstrate deep conceptual understanding of core math concepts by solving short conceptual problems, applying math in new situations, and communicating their understanding </a:t>
            </a:r>
          </a:p>
          <a:p>
            <a:endParaRPr lang="en-US" dirty="0"/>
          </a:p>
        </p:txBody>
      </p:sp>
      <p:sp>
        <p:nvSpPr>
          <p:cNvPr id="4" name="Slide Number Placeholder 3"/>
          <p:cNvSpPr>
            <a:spLocks noGrp="1"/>
          </p:cNvSpPr>
          <p:nvPr>
            <p:ph type="sldNum" sz="quarter" idx="10"/>
          </p:nvPr>
        </p:nvSpPr>
        <p:spPr/>
        <p:txBody>
          <a:bodyPr/>
          <a:lstStyle/>
          <a:p>
            <a:fld id="{5CA75960-C558-0043-9E01-BED20C39B044}" type="slidenum">
              <a:rPr lang="en-US" smtClean="0"/>
              <a:pPr/>
              <a:t>25</a:t>
            </a:fld>
            <a:endParaRPr lang="en-US" dirty="0"/>
          </a:p>
        </p:txBody>
      </p:sp>
    </p:spTree>
    <p:extLst>
      <p:ext uri="{BB962C8B-B14F-4D97-AF65-F5344CB8AC3E}">
        <p14:creationId xmlns="" xmlns:p14="http://schemas.microsoft.com/office/powerpoint/2010/main" val="2337312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a:ln>
            <a:headEnd/>
            <a:tailEnd/>
          </a:ln>
        </p:spPr>
      </p:sp>
      <p:sp>
        <p:nvSpPr>
          <p:cNvPr id="88066" name="Notes Placeholder 2"/>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marL="285750" indent="-285750">
              <a:defRPr sz="1200">
                <a:solidFill>
                  <a:schemeClr val="tx1"/>
                </a:solidFill>
                <a:latin typeface="Arial" charset="0"/>
                <a:ea typeface="ＭＳ Ｐゴシック" charset="0"/>
                <a:cs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1" hangingPunct="1">
              <a:spcBef>
                <a:spcPct val="0"/>
              </a:spcBef>
              <a:buFontTx/>
              <a:buChar char="•"/>
            </a:pPr>
            <a:r>
              <a:rPr lang="en-US" sz="1400" dirty="0"/>
              <a:t>Phil Daro (a lead writer of the CCSSM) discussing conceptual understanding versus “answer getting”.</a:t>
            </a:r>
          </a:p>
          <a:p>
            <a:pPr eaLnBrk="1" hangingPunct="1">
              <a:spcBef>
                <a:spcPct val="0"/>
              </a:spcBef>
              <a:buFontTx/>
              <a:buChar char="•"/>
            </a:pPr>
            <a:r>
              <a:rPr lang="en-US" sz="1400" dirty="0"/>
              <a:t>This video can be seen in its entirety at </a:t>
            </a:r>
            <a:r>
              <a:rPr lang="en-US" sz="1400" dirty="0">
                <a:hlinkClick r:id="rId3"/>
              </a:rPr>
              <a:t>http://vimeo.com/30924981</a:t>
            </a:r>
            <a:endParaRPr lang="en-US" sz="1400" dirty="0"/>
          </a:p>
          <a:p>
            <a:pPr eaLnBrk="1" hangingPunct="1">
              <a:spcBef>
                <a:spcPct val="0"/>
              </a:spcBef>
            </a:pPr>
            <a:endParaRPr lang="en-US" dirty="0"/>
          </a:p>
          <a:p>
            <a:pPr eaLnBrk="1" hangingPunct="1">
              <a:spcBef>
                <a:spcPct val="0"/>
              </a:spcBef>
            </a:pPr>
            <a:endParaRPr lang="en-US" dirty="0"/>
          </a:p>
        </p:txBody>
      </p:sp>
      <p:sp>
        <p:nvSpPr>
          <p:cNvPr id="88067" name="Slide Number Placeholder 3"/>
          <p:cNvSpPr>
            <a:spLocks noGrp="1"/>
          </p:cNvSpPr>
          <p:nvPr>
            <p:ph type="sldNum" sz="quarter" idx="12"/>
          </p:nvPr>
        </p:nvSpPr>
        <p:spPr>
          <a:noFill/>
        </p:spPr>
        <p:txBody>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endParaRPr 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3" name="Shape 298"/>
          <p:cNvSpPr>
            <a:spLocks noGrp="1" noRot="1" noChangeAspect="1" noTextEdit="1"/>
          </p:cNvSpPr>
          <p:nvPr>
            <p:ph type="sldImg" idx="2"/>
          </p:nvPr>
        </p:nvSpPr>
        <p:spPr>
          <a:noFill/>
          <a:ln>
            <a:headEnd/>
            <a:tailEnd/>
          </a:ln>
        </p:spPr>
      </p:sp>
      <p:sp>
        <p:nvSpPr>
          <p:cNvPr id="90114" name="Shape 299"/>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285750" indent="-285750">
              <a:defRPr sz="1200">
                <a:solidFill>
                  <a:schemeClr val="tx1"/>
                </a:solidFill>
                <a:latin typeface="Arial" charset="0"/>
                <a:ea typeface="ＭＳ Ｐゴシック" charset="0"/>
                <a:cs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1" hangingPunct="1">
              <a:spcBef>
                <a:spcPct val="0"/>
              </a:spcBef>
              <a:buSzPct val="25000"/>
              <a:buFontTx/>
              <a:buChar char="•"/>
            </a:pPr>
            <a:r>
              <a:rPr lang="en-US" sz="1400" dirty="0"/>
              <a:t>Here is an example of a place value chart that you get when you search for  </a:t>
            </a:r>
            <a:r>
              <a:rPr lang="ja-JP" altLang="en-US" sz="1400"/>
              <a:t>“</a:t>
            </a:r>
            <a:r>
              <a:rPr lang="en-US" altLang="ja-JP" sz="1400" dirty="0"/>
              <a:t>place value worksheets</a:t>
            </a:r>
            <a:r>
              <a:rPr lang="ja-JP" altLang="en-US" sz="1400"/>
              <a:t>”</a:t>
            </a:r>
            <a:r>
              <a:rPr lang="en-US" altLang="ja-JP" sz="1400" dirty="0"/>
              <a:t> online.  It is also a non-example of work that would elicit conceptual understanding.  As you can see, it would not be possible to assess whether your students had a conceptual understanding of place value by them completing this worksheet.  It would be fairly obvious to a student who does not understand place value that the first number goes with hundreds, the 2</a:t>
            </a:r>
            <a:r>
              <a:rPr lang="en-US" altLang="ja-JP" sz="1400" baseline="30000" dirty="0"/>
              <a:t>nd</a:t>
            </a:r>
            <a:r>
              <a:rPr lang="en-US" altLang="ja-JP" sz="1400" dirty="0"/>
              <a:t> number with tens and so on.  Even on #8, where it could have shown deeper understanding, the worksheet places a 0 for tens to eliminate any need for thinking.</a:t>
            </a:r>
            <a:endParaRPr lang="en-US" sz="1400" dirty="0"/>
          </a:p>
        </p:txBody>
      </p:sp>
      <p:sp>
        <p:nvSpPr>
          <p:cNvPr id="90115" name="Shape 300"/>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SzPct val="25000"/>
            </a:pPr>
            <a:r>
              <a:rPr lang="en-US" sz="1200" dirty="0"/>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1" name="Shape 304"/>
          <p:cNvSpPr>
            <a:spLocks noGrp="1" noRot="1" noChangeAspect="1" noTextEdit="1"/>
          </p:cNvSpPr>
          <p:nvPr>
            <p:ph type="sldImg" idx="2"/>
          </p:nvPr>
        </p:nvSpPr>
        <p:spPr>
          <a:noFill/>
          <a:ln>
            <a:headEnd/>
            <a:tailEnd/>
          </a:ln>
        </p:spPr>
      </p:sp>
      <p:sp>
        <p:nvSpPr>
          <p:cNvPr id="92162" name="Shape 305"/>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285750" indent="-285750">
              <a:defRPr sz="1200">
                <a:solidFill>
                  <a:schemeClr val="tx1"/>
                </a:solidFill>
                <a:latin typeface="Arial" charset="0"/>
                <a:ea typeface="ＭＳ Ｐゴシック" charset="0"/>
                <a:cs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1" hangingPunct="1">
              <a:spcBef>
                <a:spcPct val="0"/>
              </a:spcBef>
              <a:buFontTx/>
              <a:buChar char="•"/>
            </a:pPr>
            <a:r>
              <a:rPr lang="en-US" sz="1400" dirty="0"/>
              <a:t>Here is a snapshot of a worksheet practicing place value understanding.  You can see how a teacher would be able to assess a student</a:t>
            </a:r>
            <a:r>
              <a:rPr lang="ja-JP" altLang="en-US" sz="1400"/>
              <a:t>’</a:t>
            </a:r>
            <a:r>
              <a:rPr lang="en-US" altLang="ja-JP" sz="1400" dirty="0"/>
              <a:t>s conceptual understanding of place value more clearly with the results of this worksheet.  In problems 6-8, the base ten units in 106 are bundled in different ways.  This is helpful when learning how to subtract in a problem like 106-37.  In #9, we see that if the order is always given </a:t>
            </a:r>
            <a:r>
              <a:rPr lang="ja-JP" altLang="en-US" sz="1400"/>
              <a:t>“</a:t>
            </a:r>
            <a:r>
              <a:rPr lang="en-US" altLang="ja-JP" sz="1400" dirty="0"/>
              <a:t>correctly,</a:t>
            </a:r>
            <a:r>
              <a:rPr lang="ja-JP" altLang="en-US" sz="1400"/>
              <a:t>”</a:t>
            </a:r>
            <a:r>
              <a:rPr lang="en-US" altLang="ja-JP" sz="1400" dirty="0"/>
              <a:t> then all we do is teach students rote strategies without thinking about the size of the units or how to encode them in positional notation.</a:t>
            </a:r>
            <a:endParaRPr lang="en-US" sz="1400" dirty="0"/>
          </a:p>
        </p:txBody>
      </p:sp>
      <p:sp>
        <p:nvSpPr>
          <p:cNvPr id="92163" name="Shape 306"/>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SzPct val="25000"/>
            </a:pPr>
            <a:r>
              <a:rPr lang="en-US" sz="1200" dirty="0"/>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0353" name="Shape 332"/>
          <p:cNvSpPr>
            <a:spLocks noGrp="1" noRot="1" noChangeAspect="1" noTextEdit="1"/>
          </p:cNvSpPr>
          <p:nvPr>
            <p:ph type="sldImg" idx="2"/>
          </p:nvPr>
        </p:nvSpPr>
        <p:spPr>
          <a:noFill/>
          <a:ln>
            <a:headEnd/>
            <a:tailEnd/>
          </a:ln>
        </p:spPr>
      </p:sp>
      <p:sp>
        <p:nvSpPr>
          <p:cNvPr id="100354" name="Shape 333"/>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285750" indent="-285750">
              <a:defRPr sz="1200">
                <a:solidFill>
                  <a:schemeClr val="tx1"/>
                </a:solidFill>
                <a:latin typeface="Arial" charset="0"/>
                <a:ea typeface="ＭＳ Ｐゴシック" charset="0"/>
                <a:cs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1" hangingPunct="1">
              <a:spcBef>
                <a:spcPct val="0"/>
              </a:spcBef>
              <a:buFontTx/>
              <a:buChar char="•"/>
            </a:pPr>
            <a:r>
              <a:rPr lang="en-US" sz="1400" dirty="0"/>
              <a:t>Using mathematics in problem solving contexts is the third leg of the stool supporting the learning that is going on in the math classroom.</a:t>
            </a:r>
          </a:p>
          <a:p>
            <a:pPr eaLnBrk="1" hangingPunct="1">
              <a:spcBef>
                <a:spcPct val="0"/>
              </a:spcBef>
              <a:buFontTx/>
              <a:buChar char="•"/>
            </a:pPr>
            <a:r>
              <a:rPr lang="en-US" sz="1400" dirty="0"/>
              <a:t>This is the </a:t>
            </a:r>
            <a:r>
              <a:rPr lang="ja-JP" altLang="en-US" sz="1400"/>
              <a:t>“</a:t>
            </a:r>
            <a:r>
              <a:rPr lang="en-US" altLang="ja-JP" sz="1400" dirty="0"/>
              <a:t>why we learn math</a:t>
            </a:r>
            <a:r>
              <a:rPr lang="ja-JP" altLang="en-US" sz="1400"/>
              <a:t>”</a:t>
            </a:r>
            <a:r>
              <a:rPr lang="en-US" altLang="ja-JP" sz="1400" dirty="0"/>
              <a:t> piece, right? We learn it so we can apply it in situations that require mathematical knowledge. There are requirements for application all the way throughout the grades in the CCSS.  {read slide}  But again, we can</a:t>
            </a:r>
            <a:r>
              <a:rPr lang="ja-JP" altLang="en-US" sz="1400"/>
              <a:t>’</a:t>
            </a:r>
            <a:r>
              <a:rPr lang="en-US" altLang="ja-JP" sz="1400" dirty="0"/>
              <a:t>t just focus solely on application—we need also to give students opportunities to gain deep insight into the mathematical concepts they are using and also develop fluency with the procedures that will be applied in these situations. The problem-solving aspect of application is what</a:t>
            </a:r>
            <a:r>
              <a:rPr lang="ja-JP" altLang="en-US" sz="1400"/>
              <a:t>’</a:t>
            </a:r>
            <a:r>
              <a:rPr lang="en-US" altLang="ja-JP" sz="1400" dirty="0"/>
              <a:t>s at stake here—if we attempt this with a lack of conceptual knowledge and procedural fluency, the problem just becomes three times harder. </a:t>
            </a:r>
          </a:p>
          <a:p>
            <a:pPr eaLnBrk="1" hangingPunct="1">
              <a:spcBef>
                <a:spcPct val="0"/>
              </a:spcBef>
              <a:buFontTx/>
              <a:buChar char="•"/>
            </a:pPr>
            <a:r>
              <a:rPr lang="en-US" sz="1400" dirty="0"/>
              <a:t>At the same time, we don</a:t>
            </a:r>
            <a:r>
              <a:rPr lang="ja-JP" altLang="en-US" sz="1400"/>
              <a:t>’</a:t>
            </a:r>
            <a:r>
              <a:rPr lang="en-US" altLang="ja-JP" sz="1400" dirty="0"/>
              <a:t>t want to save all the application for the end of the learning progression. Application can be motivational and interesting, and there is a need for students at all levels to connect the mathematics they are learning to the world around them. </a:t>
            </a:r>
            <a:endParaRPr lang="en-US" sz="1400" dirty="0"/>
          </a:p>
        </p:txBody>
      </p:sp>
      <p:sp>
        <p:nvSpPr>
          <p:cNvPr id="100355" name="Shape 334"/>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SzPct val="25000"/>
            </a:pPr>
            <a:r>
              <a:rPr lang="en-US" sz="1200" dirty="0"/>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are practicing and understanding </a:t>
            </a:r>
          </a:p>
          <a:p>
            <a:r>
              <a:rPr lang="en-US" dirty="0" smtClean="0"/>
              <a:t>Both are occurring with intensity</a:t>
            </a:r>
          </a:p>
          <a:p>
            <a:r>
              <a:rPr lang="en-US" dirty="0" smtClean="0"/>
              <a:t>The amount of time practicing and understanding varies</a:t>
            </a:r>
          </a:p>
          <a:p>
            <a:endParaRPr lang="en-US" dirty="0"/>
          </a:p>
        </p:txBody>
      </p:sp>
      <p:sp>
        <p:nvSpPr>
          <p:cNvPr id="4" name="Slide Number Placeholder 3"/>
          <p:cNvSpPr>
            <a:spLocks noGrp="1"/>
          </p:cNvSpPr>
          <p:nvPr>
            <p:ph type="sldNum" sz="quarter" idx="10"/>
          </p:nvPr>
        </p:nvSpPr>
        <p:spPr/>
        <p:txBody>
          <a:bodyPr/>
          <a:lstStyle/>
          <a:p>
            <a:fld id="{5CA75960-C558-0043-9E01-BED20C39B044}" type="slidenum">
              <a:rPr lang="en-US" smtClean="0"/>
              <a:pPr/>
              <a:t>30</a:t>
            </a:fld>
            <a:endParaRPr lang="en-US" dirty="0"/>
          </a:p>
        </p:txBody>
      </p:sp>
    </p:spTree>
    <p:extLst>
      <p:ext uri="{BB962C8B-B14F-4D97-AF65-F5344CB8AC3E}">
        <p14:creationId xmlns="" xmlns:p14="http://schemas.microsoft.com/office/powerpoint/2010/main" val="650543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0593" name="Shape 377"/>
          <p:cNvSpPr>
            <a:spLocks noGrp="1" noRot="1" noChangeAspect="1" noTextEdit="1"/>
          </p:cNvSpPr>
          <p:nvPr>
            <p:ph type="sldImg" idx="2"/>
          </p:nvPr>
        </p:nvSpPr>
        <p:spPr>
          <a:noFill/>
          <a:ln>
            <a:headEnd/>
            <a:tailEnd/>
          </a:ln>
        </p:spPr>
      </p:sp>
      <p:sp>
        <p:nvSpPr>
          <p:cNvPr id="110594" name="Shape 378"/>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285750" indent="-285750">
              <a:defRPr sz="1200">
                <a:solidFill>
                  <a:schemeClr val="tx1"/>
                </a:solidFill>
                <a:latin typeface="Arial" charset="0"/>
                <a:ea typeface="ＭＳ Ｐゴシック" charset="0"/>
                <a:cs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1" hangingPunct="1">
              <a:spcBef>
                <a:spcPct val="0"/>
              </a:spcBef>
              <a:buFontTx/>
              <a:buChar char="•"/>
            </a:pPr>
            <a:r>
              <a:rPr lang="en-US" sz="1400" dirty="0" smtClean="0"/>
              <a:t>The PARCC Model Content Framework are build on these shifts.  Here </a:t>
            </a:r>
            <a:r>
              <a:rPr lang="en-US" sz="1400" dirty="0"/>
              <a:t>is an example of how focus and coherence works in a single grade.  This is the emphases by cluster chart for fourth grade.  The green boxes represent the major work of the grade, the blue are the clusters that support the major work of the grade and the yellow are the additional clusters.</a:t>
            </a:r>
          </a:p>
          <a:p>
            <a:pPr eaLnBrk="1" hangingPunct="1">
              <a:spcBef>
                <a:spcPct val="0"/>
              </a:spcBef>
              <a:buFontTx/>
              <a:buChar char="•"/>
            </a:pPr>
            <a:r>
              <a:rPr lang="en-US" sz="1400" dirty="0"/>
              <a:t>The emphases charts make visible the intended focus and coherence of the subject matter by identifying the major work (focus) and the supporting and additional work (coherence within and across</a:t>
            </a:r>
            <a:r>
              <a:rPr lang="en-US" sz="1400" dirty="0" smtClean="0"/>
              <a:t>)  The PARCC Model Content Frameworks utilize these shifts in determining the assessment priorities</a:t>
            </a:r>
            <a:r>
              <a:rPr lang="en-US" sz="1400" baseline="0" dirty="0" smtClean="0"/>
              <a:t> noted as major clusters</a:t>
            </a:r>
            <a:endParaRPr lang="en-US" sz="1400" dirty="0"/>
          </a:p>
          <a:p>
            <a:pPr eaLnBrk="1" hangingPunct="1">
              <a:spcBef>
                <a:spcPct val="0"/>
              </a:spcBef>
            </a:pPr>
            <a:endParaRPr lang="en-US" sz="1800" dirty="0"/>
          </a:p>
          <a:p>
            <a:pPr eaLnBrk="1" hangingPunct="1">
              <a:spcBef>
                <a:spcPct val="0"/>
              </a:spcBef>
            </a:pPr>
            <a:endParaRPr lang="en-US" sz="1800" dirty="0"/>
          </a:p>
          <a:p>
            <a:pPr eaLnBrk="1" hangingPunct="1">
              <a:spcBef>
                <a:spcPct val="0"/>
              </a:spcBef>
            </a:pPr>
            <a:r>
              <a:rPr lang="en-US" sz="1800" dirty="0"/>
              <a:t>For example, here are some connections between supporting and major.</a:t>
            </a:r>
          </a:p>
          <a:p>
            <a:pPr eaLnBrk="1" hangingPunct="1">
              <a:spcBef>
                <a:spcPct val="0"/>
              </a:spcBef>
              <a:buSzPct val="25000"/>
            </a:pPr>
            <a:r>
              <a:rPr lang="en-US" sz="1800" dirty="0">
                <a:solidFill>
                  <a:srgbClr val="000000"/>
                </a:solidFill>
                <a:cs typeface="Arial" charset="0"/>
                <a:sym typeface="Arial" charset="0"/>
              </a:rPr>
              <a:t>Gain familiarity with factors and multiples: Work in this cluster supports students work with multi-digit arithmetic as well as their work with fraction equivalence. </a:t>
            </a:r>
          </a:p>
          <a:p>
            <a:pPr eaLnBrk="1" hangingPunct="1">
              <a:spcBef>
                <a:spcPct val="0"/>
              </a:spcBef>
              <a:buSzPct val="25000"/>
            </a:pPr>
            <a:r>
              <a:rPr lang="en-US" sz="1800" dirty="0">
                <a:solidFill>
                  <a:srgbClr val="000000"/>
                </a:solidFill>
                <a:cs typeface="Arial" charset="0"/>
                <a:sym typeface="Arial" charset="0"/>
              </a:rPr>
              <a:t>Represent and interpret data: The standard in this cluster requires students to use a line plot to display measurements in fractions of a unit and to solve problems involving addition and subtraction of fractions, connecting it directly to the Number and Operations--Fractions clusters. </a:t>
            </a:r>
          </a:p>
          <a:p>
            <a:pPr eaLnBrk="1" hangingPunct="1">
              <a:spcBef>
                <a:spcPct val="0"/>
              </a:spcBef>
            </a:pPr>
            <a:endParaRPr lang="en-US" sz="1800" dirty="0">
              <a:solidFill>
                <a:srgbClr val="000000"/>
              </a:solidFill>
              <a:cs typeface="Arial" charset="0"/>
              <a:sym typeface="Arial" charset="0"/>
            </a:endParaRPr>
          </a:p>
          <a:p>
            <a:pPr eaLnBrk="1" hangingPunct="1">
              <a:spcBef>
                <a:spcPct val="0"/>
              </a:spcBef>
            </a:pPr>
            <a:endParaRPr lang="en-US" sz="1800" dirty="0">
              <a:solidFill>
                <a:srgbClr val="000000"/>
              </a:solidFill>
              <a:cs typeface="Arial" charset="0"/>
              <a:sym typeface="Arial" charset="0"/>
            </a:endParaRPr>
          </a:p>
        </p:txBody>
      </p:sp>
      <p:sp>
        <p:nvSpPr>
          <p:cNvPr id="110595" name="Shape 379"/>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SzPct val="25000"/>
            </a:pPr>
            <a:r>
              <a:rPr lang="en-US" sz="1200" dirty="0"/>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a:t>
            </a:r>
            <a:endParaRPr lang="en-US" dirty="0"/>
          </a:p>
        </p:txBody>
      </p:sp>
      <p:sp>
        <p:nvSpPr>
          <p:cNvPr id="4" name="Slide Number Placeholder 3"/>
          <p:cNvSpPr>
            <a:spLocks noGrp="1"/>
          </p:cNvSpPr>
          <p:nvPr>
            <p:ph type="sldNum" sz="quarter" idx="10"/>
          </p:nvPr>
        </p:nvSpPr>
        <p:spPr/>
        <p:txBody>
          <a:bodyPr/>
          <a:lstStyle/>
          <a:p>
            <a:fld id="{5CA75960-C558-0043-9E01-BED20C39B044}" type="slidenum">
              <a:rPr lang="en-US" smtClean="0"/>
              <a:pPr/>
              <a:t>34</a:t>
            </a:fld>
            <a:endParaRPr lang="en-US" dirty="0"/>
          </a:p>
        </p:txBody>
      </p:sp>
    </p:spTree>
    <p:extLst>
      <p:ext uri="{BB962C8B-B14F-4D97-AF65-F5344CB8AC3E}">
        <p14:creationId xmlns="" xmlns:p14="http://schemas.microsoft.com/office/powerpoint/2010/main" val="664462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3" name="Shape 108"/>
          <p:cNvSpPr>
            <a:spLocks noGrp="1" noRot="1" noChangeAspect="1" noTextEdit="1"/>
          </p:cNvSpPr>
          <p:nvPr>
            <p:ph type="sldImg" idx="2"/>
          </p:nvPr>
        </p:nvSpPr>
        <p:spPr>
          <a:noFill/>
          <a:ln>
            <a:headEnd/>
            <a:tailEnd/>
          </a:ln>
        </p:spPr>
      </p:sp>
      <p:sp>
        <p:nvSpPr>
          <p:cNvPr id="38914" name="Shape 109"/>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285750" indent="-285750">
              <a:defRPr sz="1200">
                <a:solidFill>
                  <a:schemeClr val="tx1"/>
                </a:solidFill>
                <a:latin typeface="Arial" charset="0"/>
                <a:ea typeface="ＭＳ Ｐゴシック" charset="0"/>
                <a:cs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1" hangingPunct="1">
              <a:spcBef>
                <a:spcPct val="0"/>
              </a:spcBef>
              <a:buSzPct val="25000"/>
              <a:buFontTx/>
              <a:buChar char="•"/>
            </a:pPr>
            <a:r>
              <a:rPr lang="en-US" sz="1400" dirty="0"/>
              <a:t>As mentioned before, many students in two and four year colleges need remediation in math which often lowers their odds of finishing the degree or program they are in.  Shouldn</a:t>
            </a:r>
            <a:r>
              <a:rPr lang="ja-JP" altLang="en-US" sz="1400" dirty="0"/>
              <a:t>’</a:t>
            </a:r>
            <a:r>
              <a:rPr lang="en-US" altLang="ja-JP" sz="1400" dirty="0"/>
              <a:t>t students who graduate from high school be prepared for postsecondary education and training?</a:t>
            </a:r>
            <a:endParaRPr lang="en-US" sz="1400" dirty="0"/>
          </a:p>
        </p:txBody>
      </p:sp>
      <p:sp>
        <p:nvSpPr>
          <p:cNvPr id="38915" name="Shape 110"/>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SzPct val="25000"/>
            </a:pPr>
            <a:r>
              <a:rPr lang="en-US" sz="1200" dirty="0"/>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6497" name="Shape 352"/>
          <p:cNvSpPr>
            <a:spLocks noGrp="1" noRot="1" noChangeAspect="1" noTextEdit="1"/>
          </p:cNvSpPr>
          <p:nvPr>
            <p:ph type="sldImg" idx="2"/>
          </p:nvPr>
        </p:nvSpPr>
        <p:spPr>
          <a:noFill/>
          <a:ln>
            <a:headEnd/>
            <a:tailEnd/>
          </a:ln>
        </p:spPr>
      </p:sp>
      <p:sp>
        <p:nvSpPr>
          <p:cNvPr id="106498" name="Shape 353"/>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285750" indent="-285750">
              <a:defRPr sz="1200">
                <a:solidFill>
                  <a:schemeClr val="tx1"/>
                </a:solidFill>
                <a:latin typeface="Arial" charset="0"/>
                <a:ea typeface="ＭＳ Ｐゴシック" charset="0"/>
                <a:cs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1" hangingPunct="1">
              <a:spcBef>
                <a:spcPct val="0"/>
              </a:spcBef>
              <a:buSzPct val="25000"/>
              <a:buFontTx/>
              <a:buChar char="•"/>
            </a:pPr>
            <a:r>
              <a:rPr lang="en-US" sz="1400" dirty="0"/>
              <a:t>Where do we start?</a:t>
            </a:r>
          </a:p>
          <a:p>
            <a:pPr eaLnBrk="1" hangingPunct="1">
              <a:spcBef>
                <a:spcPct val="0"/>
              </a:spcBef>
              <a:buSzPct val="25000"/>
              <a:buFontTx/>
              <a:buChar char="•"/>
            </a:pPr>
            <a:r>
              <a:rPr lang="en-US" sz="1400" dirty="0"/>
              <a:t>It is very easy to feel overwhelmed by all that is being asked of us in these standards – as stated earlier, this is not just a few shifts in teaching a few topics at different grades then we are use to.  The Common Core State Standards in math require big shifts in how math is being taught, practiced, and assessed in the U.S.   But where do we start?  It starts with Focus.</a:t>
            </a:r>
          </a:p>
          <a:p>
            <a:pPr eaLnBrk="1" hangingPunct="1">
              <a:spcBef>
                <a:spcPct val="0"/>
              </a:spcBef>
              <a:buSzPct val="25000"/>
              <a:buFontTx/>
              <a:buChar char="•"/>
            </a:pPr>
            <a:r>
              <a:rPr lang="en-US" sz="1400" dirty="0"/>
              <a:t>Remember that we only get opportunities to support coherence and rigor when we first focus.  </a:t>
            </a:r>
          </a:p>
        </p:txBody>
      </p:sp>
      <p:sp>
        <p:nvSpPr>
          <p:cNvPr id="106499" name="Shape 354"/>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SzPct val="25000"/>
            </a:pPr>
            <a:r>
              <a:rPr lang="en-US" sz="1200" dirty="0"/>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Acknowledge many slides came from achieve the core</a:t>
            </a:r>
            <a:endParaRPr lang="en-US" dirty="0"/>
          </a:p>
        </p:txBody>
      </p:sp>
      <p:sp>
        <p:nvSpPr>
          <p:cNvPr id="4" name="Slide Number Placeholder 3"/>
          <p:cNvSpPr>
            <a:spLocks noGrp="1"/>
          </p:cNvSpPr>
          <p:nvPr>
            <p:ph type="sldNum" sz="quarter" idx="10"/>
          </p:nvPr>
        </p:nvSpPr>
        <p:spPr/>
        <p:txBody>
          <a:bodyPr/>
          <a:lstStyle/>
          <a:p>
            <a:fld id="{5CA75960-C558-0043-9E01-BED20C39B044}" type="slidenum">
              <a:rPr lang="en-US" smtClean="0"/>
              <a:pPr/>
              <a:t>38</a:t>
            </a:fld>
            <a:endParaRPr lang="en-US" dirty="0"/>
          </a:p>
        </p:txBody>
      </p:sp>
    </p:spTree>
    <p:extLst>
      <p:ext uri="{BB962C8B-B14F-4D97-AF65-F5344CB8AC3E}">
        <p14:creationId xmlns="" xmlns:p14="http://schemas.microsoft.com/office/powerpoint/2010/main" val="1117032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Today</a:t>
            </a:r>
            <a:r>
              <a:rPr lang="ja-JP" altLang="en-US" sz="1200" dirty="0" smtClean="0"/>
              <a:t>’</a:t>
            </a:r>
            <a:r>
              <a:rPr lang="en-US" altLang="ja-JP" sz="1200" dirty="0" smtClean="0"/>
              <a:t>s session is an overview of the key shifts that the Common Core State Standards require for mathematics.  We will be learning about the 6 shifts through this slide show as well as through the</a:t>
            </a:r>
            <a:r>
              <a:rPr lang="en-US" altLang="ja-JP" sz="1200" baseline="0" dirty="0" smtClean="0"/>
              <a:t> discussion.    </a:t>
            </a:r>
            <a:r>
              <a:rPr lang="en-US" altLang="ja-JP" sz="1200" dirty="0" smtClean="0"/>
              <a:t>Through this we hope to gain a better understanding of the Standards for Mathematics which in turn will better prepare our students. </a:t>
            </a:r>
            <a:endParaRPr lang="en-US" dirty="0"/>
          </a:p>
        </p:txBody>
      </p:sp>
      <p:sp>
        <p:nvSpPr>
          <p:cNvPr id="4" name="Slide Number Placeholder 3"/>
          <p:cNvSpPr>
            <a:spLocks noGrp="1"/>
          </p:cNvSpPr>
          <p:nvPr>
            <p:ph type="sldNum" sz="quarter" idx="10"/>
          </p:nvPr>
        </p:nvSpPr>
        <p:spPr/>
        <p:txBody>
          <a:bodyPr/>
          <a:lstStyle/>
          <a:p>
            <a:fld id="{5CA75960-C558-0043-9E01-BED20C39B044}" type="slidenum">
              <a:rPr lang="en-US" smtClean="0"/>
              <a:pPr/>
              <a:t>7</a:t>
            </a:fld>
            <a:endParaRPr lang="en-US" dirty="0"/>
          </a:p>
        </p:txBody>
      </p:sp>
    </p:spTree>
    <p:extLst>
      <p:ext uri="{BB962C8B-B14F-4D97-AF65-F5344CB8AC3E}">
        <p14:creationId xmlns="" xmlns:p14="http://schemas.microsoft.com/office/powerpoint/2010/main" val="550467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go through them 1 by one to provide an over view. The six shifts define how instruction</a:t>
            </a:r>
            <a:r>
              <a:rPr lang="en-US" baseline="0" dirty="0" smtClean="0"/>
              <a:t> and learning opportunities must change…</a:t>
            </a:r>
            <a:endParaRPr lang="en-US" dirty="0" smtClean="0"/>
          </a:p>
          <a:p>
            <a:r>
              <a:rPr lang="en-US" dirty="0" smtClean="0"/>
              <a:t>Then discuss</a:t>
            </a:r>
            <a:endParaRPr lang="en-US" dirty="0"/>
          </a:p>
        </p:txBody>
      </p:sp>
      <p:sp>
        <p:nvSpPr>
          <p:cNvPr id="4" name="Slide Number Placeholder 3"/>
          <p:cNvSpPr>
            <a:spLocks noGrp="1"/>
          </p:cNvSpPr>
          <p:nvPr>
            <p:ph type="sldNum" sz="quarter" idx="10"/>
          </p:nvPr>
        </p:nvSpPr>
        <p:spPr/>
        <p:txBody>
          <a:bodyPr/>
          <a:lstStyle/>
          <a:p>
            <a:fld id="{5CA75960-C558-0043-9E01-BED20C39B044}" type="slidenum">
              <a:rPr lang="en-US" smtClean="0"/>
              <a:pPr/>
              <a:t>8</a:t>
            </a:fld>
            <a:endParaRPr lang="en-US" dirty="0"/>
          </a:p>
        </p:txBody>
      </p:sp>
    </p:spTree>
    <p:extLst>
      <p:ext uri="{BB962C8B-B14F-4D97-AF65-F5344CB8AC3E}">
        <p14:creationId xmlns="" xmlns:p14="http://schemas.microsoft.com/office/powerpoint/2010/main" val="1106108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Today</a:t>
            </a:r>
            <a:r>
              <a:rPr lang="ja-JP" altLang="en-US" sz="1200" dirty="0" smtClean="0"/>
              <a:t>’</a:t>
            </a:r>
            <a:r>
              <a:rPr lang="en-US" altLang="ja-JP" sz="1200" dirty="0" smtClean="0"/>
              <a:t>s session is an overview of the six</a:t>
            </a:r>
            <a:r>
              <a:rPr lang="en-US" altLang="ja-JP" sz="1200" baseline="0" dirty="0" smtClean="0"/>
              <a:t> </a:t>
            </a:r>
            <a:r>
              <a:rPr lang="en-US" altLang="ja-JP" sz="1200" dirty="0" smtClean="0"/>
              <a:t>shifts that the Common Core State Standards require for mathematics.  </a:t>
            </a:r>
            <a:endParaRPr lang="en-US" dirty="0"/>
          </a:p>
        </p:txBody>
      </p:sp>
      <p:sp>
        <p:nvSpPr>
          <p:cNvPr id="4" name="Slide Number Placeholder 3"/>
          <p:cNvSpPr>
            <a:spLocks noGrp="1"/>
          </p:cNvSpPr>
          <p:nvPr>
            <p:ph type="sldNum" sz="quarter" idx="10"/>
          </p:nvPr>
        </p:nvSpPr>
        <p:spPr/>
        <p:txBody>
          <a:bodyPr/>
          <a:lstStyle/>
          <a:p>
            <a:fld id="{33DF08CD-EC3E-4919-BF79-A9A788852D61}" type="slidenum">
              <a:rPr lang="en-US" smtClean="0"/>
              <a:pPr/>
              <a:t>9</a:t>
            </a:fld>
            <a:endParaRPr lang="en-US" dirty="0"/>
          </a:p>
        </p:txBody>
      </p:sp>
    </p:spTree>
    <p:extLst>
      <p:ext uri="{BB962C8B-B14F-4D97-AF65-F5344CB8AC3E}">
        <p14:creationId xmlns="" xmlns:p14="http://schemas.microsoft.com/office/powerpoint/2010/main" val="1786060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dirty="0" smtClean="0"/>
              <a:t>Focus </a:t>
            </a:r>
            <a:r>
              <a:rPr lang="en-US" sz="1200" dirty="0" smtClean="0">
                <a:solidFill>
                  <a:srgbClr val="000000"/>
                </a:solidFill>
                <a:cs typeface="Arial" charset="0"/>
                <a:sym typeface="Arial" charset="0"/>
              </a:rPr>
              <a:t>focus in the standards quite directly means that the scope of content is to be narrowed.  This is that notion of </a:t>
            </a:r>
            <a:r>
              <a:rPr lang="ja-JP" altLang="en-US" sz="1200" dirty="0" smtClean="0">
                <a:solidFill>
                  <a:srgbClr val="000000"/>
                </a:solidFill>
                <a:cs typeface="Arial" charset="0"/>
                <a:sym typeface="Arial" charset="0"/>
              </a:rPr>
              <a:t>“</a:t>
            </a:r>
            <a:r>
              <a:rPr lang="en-US" altLang="ja-JP" sz="1200" dirty="0" smtClean="0">
                <a:solidFill>
                  <a:srgbClr val="000000"/>
                </a:solidFill>
                <a:cs typeface="Arial" charset="0"/>
                <a:sym typeface="Arial" charset="0"/>
              </a:rPr>
              <a:t>The power of the eraser</a:t>
            </a:r>
            <a:r>
              <a:rPr lang="ja-JP" altLang="en-US" sz="1200" dirty="0" smtClean="0">
                <a:solidFill>
                  <a:srgbClr val="000000"/>
                </a:solidFill>
                <a:cs typeface="Arial" charset="0"/>
                <a:sym typeface="Arial" charset="0"/>
              </a:rPr>
              <a:t>”</a:t>
            </a:r>
            <a:r>
              <a:rPr lang="en-US" altLang="ja-JP" sz="1200" dirty="0" smtClean="0">
                <a:solidFill>
                  <a:srgbClr val="000000"/>
                </a:solidFill>
                <a:cs typeface="Arial" charset="0"/>
                <a:sym typeface="Arial" charset="0"/>
              </a:rPr>
              <a:t>. </a:t>
            </a:r>
            <a:r>
              <a:rPr lang="en-US" altLang="ja-JP" sz="1200" dirty="0" smtClean="0"/>
              <a:t>After a decade of NCLB, we have come to see </a:t>
            </a:r>
            <a:r>
              <a:rPr lang="ja-JP" altLang="en-US" sz="1200" dirty="0" smtClean="0"/>
              <a:t>“</a:t>
            </a:r>
            <a:r>
              <a:rPr lang="en-US" altLang="ja-JP" sz="1200" dirty="0" smtClean="0"/>
              <a:t>narrowing</a:t>
            </a:r>
            <a:r>
              <a:rPr lang="ja-JP" altLang="en-US" sz="1200" dirty="0" smtClean="0"/>
              <a:t>”</a:t>
            </a:r>
            <a:r>
              <a:rPr lang="en-US" altLang="ja-JP" sz="1200" dirty="0" smtClean="0"/>
              <a:t> as a bad word – and when it means cutting arts programs and language programs, it is. But meanwhile, math has swelled in this country. It has become a mile wide and an inch deep. The CCSSM is telling us that math actually needs to lose a few pounds.</a:t>
            </a:r>
          </a:p>
          <a:p>
            <a:pPr eaLnBrk="1" hangingPunct="1">
              <a:spcBef>
                <a:spcPct val="0"/>
              </a:spcBef>
              <a:buFontTx/>
              <a:buChar char="•"/>
            </a:pPr>
            <a:r>
              <a:rPr lang="en-US" sz="1200" dirty="0" smtClean="0">
                <a:solidFill>
                  <a:srgbClr val="000000"/>
                </a:solidFill>
                <a:cs typeface="Arial" charset="0"/>
                <a:sym typeface="Arial" charset="0"/>
              </a:rPr>
              <a:t>Just as important is that we are deepening expectations as well.  So rather than skating through a lot of topics – covering the curriculum, we are going to have fewer topics on our list, but the expectations in those topics are much deeper.  Without focus, deep understanding of core math concepts for all students is just a fantasy.  </a:t>
            </a:r>
          </a:p>
          <a:p>
            <a:pPr eaLnBrk="1" hangingPunct="1">
              <a:spcBef>
                <a:spcPct val="0"/>
              </a:spcBef>
              <a:buFontTx/>
              <a:buChar char="•"/>
            </a:pPr>
            <a:r>
              <a:rPr lang="en-US" sz="1200" dirty="0" smtClean="0">
                <a:solidFill>
                  <a:srgbClr val="000000"/>
                </a:solidFill>
                <a:cs typeface="Arial" charset="0"/>
                <a:sym typeface="Arial" charset="0"/>
              </a:rPr>
              <a:t>A study of the standards demonstrates that there are areas of emphasis already engineered into the standards at each grade level</a:t>
            </a:r>
            <a:endParaRPr lang="en-US" dirty="0"/>
          </a:p>
        </p:txBody>
      </p:sp>
      <p:sp>
        <p:nvSpPr>
          <p:cNvPr id="4" name="Slide Number Placeholder 3"/>
          <p:cNvSpPr>
            <a:spLocks noGrp="1"/>
          </p:cNvSpPr>
          <p:nvPr>
            <p:ph type="sldNum" sz="quarter" idx="10"/>
          </p:nvPr>
        </p:nvSpPr>
        <p:spPr/>
        <p:txBody>
          <a:bodyPr/>
          <a:lstStyle/>
          <a:p>
            <a:fld id="{33DF08CD-EC3E-4919-BF79-A9A788852D61}" type="slidenum">
              <a:rPr lang="en-US" smtClean="0"/>
              <a:pPr/>
              <a:t>10</a:t>
            </a:fld>
            <a:endParaRPr lang="en-US" dirty="0"/>
          </a:p>
        </p:txBody>
      </p:sp>
    </p:spTree>
    <p:extLst>
      <p:ext uri="{BB962C8B-B14F-4D97-AF65-F5344CB8AC3E}">
        <p14:creationId xmlns="" xmlns:p14="http://schemas.microsoft.com/office/powerpoint/2010/main" val="127863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5" name="Shape 132"/>
          <p:cNvSpPr>
            <a:spLocks noGrp="1" noRot="1" noChangeAspect="1" noTextEdit="1"/>
          </p:cNvSpPr>
          <p:nvPr>
            <p:ph type="sldImg" idx="2"/>
          </p:nvPr>
        </p:nvSpPr>
        <p:spPr>
          <a:noFill/>
          <a:ln>
            <a:headEnd/>
            <a:tailEnd/>
          </a:ln>
        </p:spPr>
      </p:sp>
      <p:sp>
        <p:nvSpPr>
          <p:cNvPr id="47106" name="Shape 133"/>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285750" indent="-285750">
              <a:defRPr sz="1200">
                <a:solidFill>
                  <a:schemeClr val="tx1"/>
                </a:solidFill>
                <a:latin typeface="Arial" charset="0"/>
                <a:ea typeface="ＭＳ Ｐゴシック" charset="0"/>
                <a:cs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1" hangingPunct="1">
              <a:spcBef>
                <a:spcPct val="0"/>
              </a:spcBef>
              <a:buFontTx/>
              <a:buChar char="•"/>
            </a:pPr>
            <a:r>
              <a:rPr lang="en-US" sz="1400" dirty="0"/>
              <a:t>The Third International Math and Science Study (TIMSS) not only ranks assessment performance of many industrialized nations, but also analyzes the education systems of those countries.  The TIMSS study showed that the U.S. covers far more topics than those countries that significantly outperform us.  In fact, the TIMSS study revealed that in grade 4, high scoring Hong Kong omitted 48 percent of the TIMSS items. The U.S., on average, omitted only 17%.  In the U.S. we have been covering more topics with the net result of learning less about them.</a:t>
            </a:r>
          </a:p>
          <a:p>
            <a:pPr eaLnBrk="1" hangingPunct="1">
              <a:spcBef>
                <a:spcPct val="0"/>
              </a:spcBef>
              <a:buFontTx/>
              <a:buChar char="•"/>
            </a:pPr>
            <a:r>
              <a:rPr lang="en-US" sz="1400" dirty="0"/>
              <a:t>Interestingly, the slogan on the Singapore Ministry of Education</a:t>
            </a:r>
            <a:r>
              <a:rPr lang="ja-JP" altLang="en-US" sz="1400"/>
              <a:t>’</a:t>
            </a:r>
            <a:r>
              <a:rPr lang="en-US" altLang="ja-JP" sz="1400" dirty="0"/>
              <a:t>s website is </a:t>
            </a:r>
            <a:r>
              <a:rPr lang="ja-JP" altLang="en-US" sz="1400"/>
              <a:t>“</a:t>
            </a:r>
            <a:r>
              <a:rPr lang="en-US" altLang="ja-JP" sz="1400" dirty="0"/>
              <a:t>Teach less, learn more.</a:t>
            </a:r>
            <a:r>
              <a:rPr lang="ja-JP" altLang="en-US" sz="1400"/>
              <a:t>”</a:t>
            </a:r>
            <a:r>
              <a:rPr lang="en-US" altLang="ja-JP" sz="1400" dirty="0"/>
              <a:t>  By focusing curriculum and instruction, teachers have the opportunity to support students in the development of strong foundations that pay off as the progress through more complex math concepts. </a:t>
            </a:r>
          </a:p>
          <a:p>
            <a:pPr eaLnBrk="1" hangingPunct="1">
              <a:spcBef>
                <a:spcPct val="0"/>
              </a:spcBef>
              <a:buFontTx/>
              <a:buChar char="•"/>
            </a:pPr>
            <a:r>
              <a:rPr lang="en-US" sz="1400" dirty="0"/>
              <a:t>{read quote from bottom of slide}</a:t>
            </a:r>
          </a:p>
        </p:txBody>
      </p:sp>
      <p:sp>
        <p:nvSpPr>
          <p:cNvPr id="47107" name="Shape 134"/>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SzPct val="25000"/>
            </a:pPr>
            <a:r>
              <a:rPr lang="en-US" sz="1200" dirty="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3" name="Shape 142"/>
          <p:cNvSpPr>
            <a:spLocks noGrp="1" noRot="1" noChangeAspect="1" noTextEdit="1"/>
          </p:cNvSpPr>
          <p:nvPr>
            <p:ph type="sldImg" idx="2"/>
          </p:nvPr>
        </p:nvSpPr>
        <p:spPr>
          <a:noFill/>
          <a:ln>
            <a:headEnd/>
            <a:tailEnd/>
          </a:ln>
        </p:spPr>
      </p:sp>
      <p:sp>
        <p:nvSpPr>
          <p:cNvPr id="49154" name="Shape 143"/>
          <p:cNvSpPr txBox="1">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285750" indent="-285750">
              <a:defRPr sz="1200">
                <a:solidFill>
                  <a:schemeClr val="tx1"/>
                </a:solidFill>
                <a:latin typeface="Arial" charset="0"/>
                <a:ea typeface="ＭＳ Ｐゴシック" charset="0"/>
                <a:cs typeface="ＭＳ Ｐゴシック" charset="0"/>
              </a:defRPr>
            </a:lvl1pPr>
            <a:lvl2pPr>
              <a:defRPr sz="1200">
                <a:solidFill>
                  <a:schemeClr val="tx1"/>
                </a:solidFill>
                <a:latin typeface="Arial" charset="0"/>
                <a:ea typeface="ＭＳ Ｐゴシック" charset="0"/>
              </a:defRPr>
            </a:lvl2pPr>
            <a:lvl3pPr>
              <a:defRPr sz="1200">
                <a:solidFill>
                  <a:schemeClr val="tx1"/>
                </a:solidFill>
                <a:latin typeface="Arial" charset="0"/>
                <a:ea typeface="ＭＳ Ｐゴシック" charset="0"/>
              </a:defRPr>
            </a:lvl3pPr>
            <a:lvl4pPr>
              <a:defRPr sz="1200">
                <a:solidFill>
                  <a:schemeClr val="tx1"/>
                </a:solidFill>
                <a:latin typeface="Arial" charset="0"/>
                <a:ea typeface="ＭＳ Ｐゴシック" charset="0"/>
              </a:defRPr>
            </a:lvl4pPr>
            <a:lvl5pPr>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eaLnBrk="1" hangingPunct="1">
              <a:spcBef>
                <a:spcPct val="0"/>
              </a:spcBef>
              <a:buFontTx/>
              <a:buChar char="•"/>
            </a:pPr>
            <a:r>
              <a:rPr lang="en-US" sz="1400" dirty="0"/>
              <a:t>There are no detailed labels here because I want you to see visually that the overall shape of math topics in A+ countries and those typical in the US (pre-Common Core) is different.</a:t>
            </a:r>
          </a:p>
          <a:p>
            <a:pPr eaLnBrk="1" hangingPunct="1">
              <a:spcBef>
                <a:spcPct val="0"/>
              </a:spcBef>
              <a:buFontTx/>
              <a:buChar char="•"/>
            </a:pPr>
            <a:r>
              <a:rPr lang="en-US" sz="1400" dirty="0"/>
              <a:t>Each row is a math topic, like </a:t>
            </a:r>
            <a:r>
              <a:rPr lang="en-US" sz="1400" i="1" dirty="0"/>
              <a:t>fractions</a:t>
            </a:r>
            <a:r>
              <a:rPr lang="en-US" sz="1400" dirty="0"/>
              <a:t>, or </a:t>
            </a:r>
            <a:r>
              <a:rPr lang="en-US" sz="1400" i="1" dirty="0"/>
              <a:t>congruence</a:t>
            </a:r>
            <a:r>
              <a:rPr lang="en-US" sz="1400" dirty="0"/>
              <a:t>.</a:t>
            </a:r>
          </a:p>
          <a:p>
            <a:pPr eaLnBrk="1" hangingPunct="1">
              <a:spcBef>
                <a:spcPct val="0"/>
              </a:spcBef>
              <a:buFontTx/>
              <a:buChar char="•"/>
            </a:pPr>
            <a:r>
              <a:rPr lang="en-US" sz="1400" dirty="0"/>
              <a:t>In 2/3rds of the high-performing countries, the foundations are laid and then further knowledge is built on them. The design principle is focus and coherent progressions.</a:t>
            </a:r>
          </a:p>
          <a:p>
            <a:pPr eaLnBrk="1" hangingPunct="1">
              <a:spcBef>
                <a:spcPct val="0"/>
              </a:spcBef>
              <a:buFontTx/>
              <a:buChar char="•"/>
            </a:pPr>
            <a:r>
              <a:rPr lang="en-US" sz="1400" dirty="0"/>
              <a:t>In the U.S.,  the design principle is to teach </a:t>
            </a:r>
            <a:r>
              <a:rPr lang="en-US" sz="1400" i="1" dirty="0"/>
              <a:t>everything</a:t>
            </a:r>
            <a:r>
              <a:rPr lang="en-US" sz="1400" dirty="0"/>
              <a:t> </a:t>
            </a:r>
            <a:r>
              <a:rPr lang="en-US" sz="1400" u="sng" dirty="0"/>
              <a:t>every</a:t>
            </a:r>
            <a:r>
              <a:rPr lang="en-US" sz="1400" dirty="0"/>
              <a:t> year that can possibly be taught… as well as many things that cannot.</a:t>
            </a:r>
          </a:p>
        </p:txBody>
      </p:sp>
      <p:sp>
        <p:nvSpPr>
          <p:cNvPr id="49155" name="Shape 144"/>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SzPct val="25000"/>
            </a:pPr>
            <a:r>
              <a:rPr lang="en-US" sz="1200" dirty="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BB8020C-2CA5-46BF-B3E7-81DC5C543ED7}" type="datetimeFigureOut">
              <a:rPr lang="en-US" smtClean="0"/>
              <a:pPr/>
              <a:t>10/12/2012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4EF0FE2-0991-4E64-866E-5129C2D051ED}"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B8020C-2CA5-46BF-B3E7-81DC5C543ED7}" type="datetimeFigureOut">
              <a:rPr lang="en-US" smtClean="0"/>
              <a:pPr/>
              <a:t>10/12/2012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EF0FE2-0991-4E64-866E-5129C2D051E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B8020C-2CA5-46BF-B3E7-81DC5C543ED7}" type="datetimeFigureOut">
              <a:rPr lang="en-US" smtClean="0"/>
              <a:pPr/>
              <a:t>10/12/2012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EF0FE2-0991-4E64-866E-5129C2D051E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BB8020C-2CA5-46BF-B3E7-81DC5C543ED7}" type="datetimeFigureOut">
              <a:rPr lang="en-US" smtClean="0"/>
              <a:pPr/>
              <a:t>10/12/2012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EF0FE2-0991-4E64-866E-5129C2D051ED}"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BB8020C-2CA5-46BF-B3E7-81DC5C543ED7}" type="datetimeFigureOut">
              <a:rPr lang="en-US" smtClean="0"/>
              <a:pPr/>
              <a:t>10/12/2012</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B4EF0FE2-0991-4E64-866E-5129C2D051E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BB8020C-2CA5-46BF-B3E7-81DC5C543ED7}" type="datetimeFigureOut">
              <a:rPr lang="en-US" smtClean="0"/>
              <a:pPr/>
              <a:t>10/12/2012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EF0FE2-0991-4E64-866E-5129C2D051ED}"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BB8020C-2CA5-46BF-B3E7-81DC5C543ED7}" type="datetimeFigureOut">
              <a:rPr lang="en-US" smtClean="0"/>
              <a:pPr/>
              <a:t>10/12/2012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EF0FE2-0991-4E64-866E-5129C2D051ED}"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BB8020C-2CA5-46BF-B3E7-81DC5C543ED7}" type="datetimeFigureOut">
              <a:rPr lang="en-US" smtClean="0"/>
              <a:pPr/>
              <a:t>10/12/2012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EF0FE2-0991-4E64-866E-5129C2D051E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8020C-2CA5-46BF-B3E7-81DC5C543ED7}" type="datetimeFigureOut">
              <a:rPr lang="en-US" smtClean="0"/>
              <a:pPr/>
              <a:t>10/12/2012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EF0FE2-0991-4E64-866E-5129C2D051E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BB8020C-2CA5-46BF-B3E7-81DC5C543ED7}" type="datetimeFigureOut">
              <a:rPr lang="en-US" smtClean="0"/>
              <a:pPr/>
              <a:t>10/12/2012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EF0FE2-0991-4E64-866E-5129C2D051ED}"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BB8020C-2CA5-46BF-B3E7-81DC5C543ED7}" type="datetimeFigureOut">
              <a:rPr lang="en-US" smtClean="0"/>
              <a:pPr/>
              <a:t>10/12/2012</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B4EF0FE2-0991-4E64-866E-5129C2D051ED}"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BB8020C-2CA5-46BF-B3E7-81DC5C543ED7}" type="datetimeFigureOut">
              <a:rPr lang="en-US" smtClean="0"/>
              <a:pPr/>
              <a:t>10/12/2012</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4EF0FE2-0991-4E64-866E-5129C2D051E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parcconline.org/parcc-content-frameworks" TargetMode="External"/><Relationship Id="rId2" Type="http://schemas.openxmlformats.org/officeDocument/2006/relationships/hyperlink" Target="http://www.corestandards.org/assets/Math_Publishers_Criteria_K8_Summer%202012_FINAL.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www.illustrativemathematics.org" TargetMode="External"/><Relationship Id="rId3" Type="http://schemas.openxmlformats.org/officeDocument/2006/relationships/hyperlink" Target="http://newmexicocommoncore.org/pages/view/86/common-core-state-standards-shifts-in-mathematics/9/" TargetMode="External"/><Relationship Id="rId7" Type="http://schemas.openxmlformats.org/officeDocument/2006/relationships/hyperlink" Target="http://www.achievethecore.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ped.state.nm.us/" TargetMode="External"/><Relationship Id="rId11" Type="http://schemas.openxmlformats.org/officeDocument/2006/relationships/hyperlink" Target="http://www.smarterbalanced.org/k-12-education/common-core-state-standards-tools-resources/" TargetMode="External"/><Relationship Id="rId5" Type="http://schemas.openxmlformats.org/officeDocument/2006/relationships/hyperlink" Target="http://www.corestandards.org/the-standards/mathematics" TargetMode="External"/><Relationship Id="rId10" Type="http://schemas.openxmlformats.org/officeDocument/2006/relationships/hyperlink" Target="http://vimeo.com/30924981" TargetMode="External"/><Relationship Id="rId4" Type="http://schemas.openxmlformats.org/officeDocument/2006/relationships/hyperlink" Target="http://newmexicocommoncore.org/mathematics/" TargetMode="External"/><Relationship Id="rId9" Type="http://schemas.openxmlformats.org/officeDocument/2006/relationships/hyperlink" Target="http://parcconline.org/parcc-content-framework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smtClean="0"/>
          </a:p>
          <a:p>
            <a:r>
              <a:rPr lang="en-US" dirty="0" smtClean="0">
                <a:solidFill>
                  <a:srgbClr val="000090"/>
                </a:solidFill>
              </a:rPr>
              <a:t>NM Educator Leadership Cadre</a:t>
            </a:r>
          </a:p>
          <a:p>
            <a:r>
              <a:rPr lang="en-US" dirty="0" smtClean="0">
                <a:solidFill>
                  <a:srgbClr val="000090"/>
                </a:solidFill>
              </a:rPr>
              <a:t>Cathy Kinzer and Lynn Vasquez</a:t>
            </a:r>
            <a:endParaRPr lang="en-US" dirty="0">
              <a:solidFill>
                <a:srgbClr val="000090"/>
              </a:solidFill>
            </a:endParaRPr>
          </a:p>
        </p:txBody>
      </p:sp>
      <p:sp>
        <p:nvSpPr>
          <p:cNvPr id="2" name="Title 1"/>
          <p:cNvSpPr>
            <a:spLocks noGrp="1"/>
          </p:cNvSpPr>
          <p:nvPr>
            <p:ph type="ctrTitle"/>
          </p:nvPr>
        </p:nvSpPr>
        <p:spPr/>
        <p:txBody>
          <a:bodyPr>
            <a:normAutofit fontScale="90000"/>
          </a:bodyPr>
          <a:lstStyle/>
          <a:p>
            <a:r>
              <a:rPr lang="en-US" dirty="0" smtClean="0">
                <a:solidFill>
                  <a:srgbClr val="000090"/>
                </a:solidFill>
              </a:rPr>
              <a:t>Common Core State Standards </a:t>
            </a:r>
            <a:br>
              <a:rPr lang="en-US" dirty="0" smtClean="0">
                <a:solidFill>
                  <a:srgbClr val="000090"/>
                </a:solidFill>
              </a:rPr>
            </a:br>
            <a:r>
              <a:rPr lang="en-US" dirty="0" smtClean="0">
                <a:solidFill>
                  <a:srgbClr val="000090"/>
                </a:solidFill>
              </a:rPr>
              <a:t>Shifts in Mathematics </a:t>
            </a:r>
            <a:br>
              <a:rPr lang="en-US" dirty="0" smtClean="0">
                <a:solidFill>
                  <a:srgbClr val="000090"/>
                </a:solidFill>
              </a:rPr>
            </a:br>
            <a:endParaRPr lang="en-US" dirty="0">
              <a:solidFill>
                <a:srgbClr val="000090"/>
              </a:solidFill>
            </a:endParaRPr>
          </a:p>
        </p:txBody>
      </p:sp>
      <p:pic>
        <p:nvPicPr>
          <p:cNvPr id="4" name="Picture 3" descr="NMELC_Turquoise-Y-180x120.gif"/>
          <p:cNvPicPr>
            <a:picLocks noChangeAspect="1"/>
          </p:cNvPicPr>
          <p:nvPr/>
        </p:nvPicPr>
        <p:blipFill>
          <a:blip r:embed="rId2" cstate="print"/>
          <a:stretch>
            <a:fillRect/>
          </a:stretch>
        </p:blipFill>
        <p:spPr>
          <a:xfrm>
            <a:off x="1066800" y="4953000"/>
            <a:ext cx="1714500" cy="1143000"/>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3" cstate="print"/>
          <a:srcRect/>
          <a:stretch>
            <a:fillRect/>
          </a:stretch>
        </p:blipFill>
        <p:spPr bwMode="auto">
          <a:xfrm>
            <a:off x="6096000" y="4953000"/>
            <a:ext cx="2162175" cy="1228725"/>
          </a:xfrm>
          <a:prstGeom prst="rect">
            <a:avLst/>
          </a:prstGeom>
          <a:noFill/>
          <a:ln w="9525">
            <a:noFill/>
            <a:miter lim="800000"/>
            <a:headEnd/>
            <a:tailEnd/>
          </a:ln>
        </p:spPr>
      </p:pic>
    </p:spTree>
    <p:extLst>
      <p:ext uri="{BB962C8B-B14F-4D97-AF65-F5344CB8AC3E}">
        <p14:creationId xmlns="" xmlns:p14="http://schemas.microsoft.com/office/powerpoint/2010/main" val="1658191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90"/>
                </a:solidFill>
              </a:rPr>
              <a:t> </a:t>
            </a:r>
            <a:r>
              <a:rPr lang="en-US" sz="3600" b="1" dirty="0" smtClean="0">
                <a:solidFill>
                  <a:srgbClr val="000090"/>
                </a:solidFill>
              </a:rPr>
              <a:t> Shift #1     Focus</a:t>
            </a:r>
            <a:endParaRPr lang="en-US" sz="3600" b="1" dirty="0">
              <a:solidFill>
                <a:srgbClr val="000090"/>
              </a:solidFill>
            </a:endParaRPr>
          </a:p>
        </p:txBody>
      </p:sp>
      <p:sp>
        <p:nvSpPr>
          <p:cNvPr id="3" name="Content Placeholder 2"/>
          <p:cNvSpPr>
            <a:spLocks noGrp="1"/>
          </p:cNvSpPr>
          <p:nvPr>
            <p:ph idx="1"/>
          </p:nvPr>
        </p:nvSpPr>
        <p:spPr/>
        <p:txBody>
          <a:bodyPr>
            <a:normAutofit fontScale="92500" lnSpcReduction="20000"/>
          </a:bodyPr>
          <a:lstStyle/>
          <a:p>
            <a:endParaRPr lang="en-US" dirty="0"/>
          </a:p>
          <a:p>
            <a:r>
              <a:rPr lang="en-US" dirty="0"/>
              <a:t> </a:t>
            </a:r>
            <a:r>
              <a:rPr lang="en-US" b="1" dirty="0"/>
              <a:t>Focus </a:t>
            </a:r>
            <a:r>
              <a:rPr lang="en-US" dirty="0"/>
              <a:t>strongly where the Standards Focus </a:t>
            </a:r>
            <a:endParaRPr lang="en-US" dirty="0" smtClean="0"/>
          </a:p>
          <a:p>
            <a:pPr>
              <a:buNone/>
            </a:pPr>
            <a:endParaRPr lang="en-US" dirty="0"/>
          </a:p>
          <a:p>
            <a:r>
              <a:rPr lang="en-US" dirty="0"/>
              <a:t>Teachers use the power of the eraser and significantly narrow and deepen the scope of how time and energy is spent in the math classroom. They do so in order to focus deeply on only the concepts that are emphasized in the standards so that students can engage in the mathematical practices</a:t>
            </a:r>
            <a:r>
              <a:rPr lang="en-US" dirty="0" smtClean="0"/>
              <a:t>, engage in rich  discussions,  </a:t>
            </a:r>
            <a:r>
              <a:rPr lang="en-US" dirty="0"/>
              <a:t>reach strong foundational knowledge and deep conceptual </a:t>
            </a:r>
            <a:r>
              <a:rPr lang="en-US" dirty="0" smtClean="0"/>
              <a:t>understanding. </a:t>
            </a:r>
          </a:p>
          <a:p>
            <a:endParaRPr lang="en-US" dirty="0" smtClean="0"/>
          </a:p>
          <a:p>
            <a:r>
              <a:rPr lang="en-US" b="1" dirty="0" smtClean="0"/>
              <a:t>Focus</a:t>
            </a:r>
            <a:r>
              <a:rPr lang="en-US" dirty="0" smtClean="0"/>
              <a:t> ensures students learn important math content completely rather than superficially.</a:t>
            </a:r>
            <a:endParaRPr lang="en-US" dirty="0"/>
          </a:p>
        </p:txBody>
      </p:sp>
    </p:spTree>
    <p:extLst>
      <p:ext uri="{BB962C8B-B14F-4D97-AF65-F5344CB8AC3E}">
        <p14:creationId xmlns="" xmlns:p14="http://schemas.microsoft.com/office/powerpoint/2010/main" val="274945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hape 128"/>
          <p:cNvSpPr>
            <a:spLocks noGrp="1"/>
          </p:cNvSpPr>
          <p:nvPr>
            <p:ph type="title"/>
          </p:nvPr>
        </p:nvSpPr>
        <p:spPr>
          <a:xfrm>
            <a:off x="457200" y="322442"/>
            <a:ext cx="8153400" cy="707846"/>
          </a:xfrm>
        </p:spPr>
        <p:txBody>
          <a:bodyPr lIns="91425" tIns="45700" rIns="91425" bIns="45700">
            <a:spAutoFit/>
          </a:bodyPr>
          <a:lstStyle/>
          <a:p>
            <a:pPr eaLnBrk="1" hangingPunct="1">
              <a:buClr>
                <a:srgbClr val="000000"/>
              </a:buClr>
              <a:buSzPct val="25000"/>
            </a:pPr>
            <a:r>
              <a:rPr lang="en-US" dirty="0" smtClean="0">
                <a:solidFill>
                  <a:srgbClr val="17375E"/>
                </a:solidFill>
                <a:latin typeface="Century Gothic" charset="0"/>
                <a:sym typeface="Arial" charset="0"/>
              </a:rPr>
              <a:t> </a:t>
            </a:r>
            <a:r>
              <a:rPr lang="en-US" dirty="0" smtClean="0">
                <a:solidFill>
                  <a:srgbClr val="000090"/>
                </a:solidFill>
                <a:latin typeface="Century Gothic" charset="0"/>
                <a:sym typeface="Arial" charset="0"/>
              </a:rPr>
              <a:t>   </a:t>
            </a:r>
            <a:endParaRPr lang="en-US" dirty="0">
              <a:solidFill>
                <a:srgbClr val="000090"/>
              </a:solidFill>
              <a:latin typeface="Century Gothic" charset="0"/>
              <a:sym typeface="Arial" charset="0"/>
            </a:endParaRPr>
          </a:p>
        </p:txBody>
      </p:sp>
      <p:sp>
        <p:nvSpPr>
          <p:cNvPr id="46082" name="Shape 129"/>
          <p:cNvSpPr>
            <a:spLocks noGrp="1"/>
          </p:cNvSpPr>
          <p:nvPr>
            <p:ph idx="1"/>
          </p:nvPr>
        </p:nvSpPr>
        <p:spPr>
          <a:xfrm>
            <a:off x="533400" y="914400"/>
            <a:ext cx="8107363" cy="4483751"/>
          </a:xfrm>
        </p:spPr>
        <p:txBody>
          <a:bodyPr wrap="square" lIns="91425" tIns="45700" rIns="91425" bIns="45700">
            <a:spAutoFit/>
          </a:bodyPr>
          <a:lstStyle/>
          <a:p>
            <a:pPr marL="342900" indent="-342900" eaLnBrk="1" hangingPunct="1">
              <a:lnSpc>
                <a:spcPct val="114000"/>
              </a:lnSpc>
              <a:spcBef>
                <a:spcPts val="1200"/>
              </a:spcBef>
              <a:buClr>
                <a:srgbClr val="000000"/>
              </a:buClr>
              <a:buSzPct val="132000"/>
              <a:buFont typeface="Arial" charset="0"/>
              <a:buChar char="•"/>
            </a:pPr>
            <a:r>
              <a:rPr lang="en-US" sz="2800" dirty="0">
                <a:solidFill>
                  <a:srgbClr val="0D0D0D"/>
                </a:solidFill>
                <a:latin typeface="Calibri" charset="0"/>
                <a:sym typeface="Arial" charset="0"/>
              </a:rPr>
              <a:t>Move away from </a:t>
            </a:r>
            <a:r>
              <a:rPr lang="en-US" sz="2800" i="1" dirty="0">
                <a:solidFill>
                  <a:srgbClr val="0D0D0D"/>
                </a:solidFill>
                <a:latin typeface="Calibri" charset="0"/>
              </a:rPr>
              <a:t>"</a:t>
            </a:r>
            <a:r>
              <a:rPr lang="en-US" sz="2800" i="1" dirty="0">
                <a:solidFill>
                  <a:srgbClr val="0D0D0D"/>
                </a:solidFill>
                <a:latin typeface="Calibri" charset="0"/>
                <a:sym typeface="Arial" charset="0"/>
              </a:rPr>
              <a:t>mile wide, inch deep</a:t>
            </a:r>
            <a:r>
              <a:rPr lang="en-US" sz="2800" i="1" dirty="0">
                <a:solidFill>
                  <a:srgbClr val="0D0D0D"/>
                </a:solidFill>
                <a:latin typeface="Calibri" charset="0"/>
              </a:rPr>
              <a:t>"</a:t>
            </a:r>
            <a:r>
              <a:rPr lang="en-US" sz="2800" i="1" dirty="0">
                <a:solidFill>
                  <a:srgbClr val="0D0D0D"/>
                </a:solidFill>
                <a:latin typeface="Calibri" charset="0"/>
                <a:sym typeface="Arial" charset="0"/>
              </a:rPr>
              <a:t> </a:t>
            </a:r>
            <a:r>
              <a:rPr lang="en-US" sz="2800" dirty="0">
                <a:solidFill>
                  <a:srgbClr val="0D0D0D"/>
                </a:solidFill>
                <a:latin typeface="Calibri" charset="0"/>
                <a:sym typeface="Arial" charset="0"/>
              </a:rPr>
              <a:t>curricula identif</a:t>
            </a:r>
            <a:r>
              <a:rPr lang="en-US" sz="2800" dirty="0">
                <a:solidFill>
                  <a:srgbClr val="0D0D0D"/>
                </a:solidFill>
                <a:latin typeface="Calibri" charset="0"/>
              </a:rPr>
              <a:t>ied</a:t>
            </a:r>
            <a:r>
              <a:rPr lang="en-US" sz="2800" dirty="0">
                <a:solidFill>
                  <a:srgbClr val="0D0D0D"/>
                </a:solidFill>
                <a:latin typeface="Calibri" charset="0"/>
                <a:sym typeface="Arial" charset="0"/>
              </a:rPr>
              <a:t> in </a:t>
            </a:r>
            <a:r>
              <a:rPr lang="en-US" sz="2800" dirty="0" smtClean="0">
                <a:solidFill>
                  <a:srgbClr val="0D0D0D"/>
                </a:solidFill>
                <a:latin typeface="Calibri" charset="0"/>
                <a:sym typeface="Arial" charset="0"/>
              </a:rPr>
              <a:t>TIMSS</a:t>
            </a:r>
            <a:endParaRPr lang="en-US" sz="2800" dirty="0">
              <a:solidFill>
                <a:srgbClr val="0D0D0D"/>
              </a:solidFill>
              <a:latin typeface="Calibri" charset="0"/>
              <a:sym typeface="Arial" charset="0"/>
            </a:endParaRPr>
          </a:p>
          <a:p>
            <a:pPr marL="342900" indent="-342900" eaLnBrk="1" hangingPunct="1">
              <a:lnSpc>
                <a:spcPct val="114000"/>
              </a:lnSpc>
              <a:spcBef>
                <a:spcPts val="1200"/>
              </a:spcBef>
              <a:buClr>
                <a:srgbClr val="000000"/>
              </a:buClr>
              <a:buSzPct val="132000"/>
              <a:buFont typeface="Arial" charset="0"/>
              <a:buChar char="•"/>
            </a:pPr>
            <a:r>
              <a:rPr lang="en-US" sz="2800" dirty="0">
                <a:solidFill>
                  <a:srgbClr val="0D0D0D"/>
                </a:solidFill>
                <a:latin typeface="Calibri" charset="0"/>
              </a:rPr>
              <a:t>Learn from i</a:t>
            </a:r>
            <a:r>
              <a:rPr lang="en-US" sz="2800" dirty="0">
                <a:solidFill>
                  <a:srgbClr val="0D0D0D"/>
                </a:solidFill>
                <a:latin typeface="Calibri" charset="0"/>
                <a:sym typeface="Arial" charset="0"/>
              </a:rPr>
              <a:t>nternational </a:t>
            </a:r>
            <a:r>
              <a:rPr lang="en-US" sz="2800" dirty="0" smtClean="0">
                <a:solidFill>
                  <a:srgbClr val="0D0D0D"/>
                </a:solidFill>
                <a:latin typeface="Calibri" charset="0"/>
                <a:sym typeface="Arial" charset="0"/>
              </a:rPr>
              <a:t>comparisons</a:t>
            </a:r>
            <a:endParaRPr lang="en-US" sz="2800" dirty="0">
              <a:solidFill>
                <a:srgbClr val="0D0D0D"/>
              </a:solidFill>
              <a:latin typeface="Calibri" charset="0"/>
              <a:sym typeface="Arial" charset="0"/>
            </a:endParaRPr>
          </a:p>
          <a:p>
            <a:pPr marL="342900" indent="-342900" eaLnBrk="1" hangingPunct="1">
              <a:lnSpc>
                <a:spcPct val="114000"/>
              </a:lnSpc>
              <a:spcBef>
                <a:spcPts val="1200"/>
              </a:spcBef>
              <a:buClr>
                <a:srgbClr val="000000"/>
              </a:buClr>
              <a:buSzPct val="132000"/>
              <a:buFont typeface="Arial" charset="0"/>
              <a:buChar char="•"/>
            </a:pPr>
            <a:r>
              <a:rPr lang="en-US" sz="2800" dirty="0">
                <a:solidFill>
                  <a:srgbClr val="0D0D0D"/>
                </a:solidFill>
                <a:latin typeface="Calibri" charset="0"/>
                <a:sym typeface="Arial" charset="0"/>
              </a:rPr>
              <a:t>Teach less, learn </a:t>
            </a:r>
            <a:r>
              <a:rPr lang="en-US" sz="2800" dirty="0" smtClean="0">
                <a:solidFill>
                  <a:srgbClr val="0D0D0D"/>
                </a:solidFill>
                <a:latin typeface="Calibri" charset="0"/>
                <a:sym typeface="Arial" charset="0"/>
              </a:rPr>
              <a:t>more</a:t>
            </a:r>
          </a:p>
          <a:p>
            <a:pPr marL="342900" indent="-342900" eaLnBrk="1" hangingPunct="1">
              <a:lnSpc>
                <a:spcPct val="114000"/>
              </a:lnSpc>
              <a:spcBef>
                <a:spcPts val="1200"/>
              </a:spcBef>
              <a:buClr>
                <a:srgbClr val="000000"/>
              </a:buClr>
              <a:buSzPct val="132000"/>
              <a:buFont typeface="Arial" charset="0"/>
              <a:buChar char="•"/>
            </a:pPr>
            <a:r>
              <a:rPr lang="ja-JP" altLang="en-US" sz="2800" i="1" smtClean="0">
                <a:solidFill>
                  <a:srgbClr val="0D0D0D"/>
                </a:solidFill>
                <a:latin typeface="Calibri" charset="0"/>
                <a:sym typeface="Arial" charset="0"/>
              </a:rPr>
              <a:t>“</a:t>
            </a:r>
            <a:r>
              <a:rPr lang="en-US" altLang="ja-JP" sz="2800" i="1" dirty="0">
                <a:solidFill>
                  <a:srgbClr val="0D0D0D"/>
                </a:solidFill>
                <a:latin typeface="Calibri" charset="0"/>
                <a:sym typeface="Arial" charset="0"/>
              </a:rPr>
              <a:t>Less topic coverage can be associated with</a:t>
            </a:r>
            <a:r>
              <a:rPr lang="en-US" altLang="ja-JP" sz="2800" i="1" dirty="0">
                <a:solidFill>
                  <a:srgbClr val="0D0D0D"/>
                </a:solidFill>
                <a:latin typeface="Calibri" charset="0"/>
              </a:rPr>
              <a:t> </a:t>
            </a:r>
            <a:r>
              <a:rPr lang="en-US" altLang="ja-JP" sz="2800" i="1" dirty="0">
                <a:solidFill>
                  <a:srgbClr val="0D0D0D"/>
                </a:solidFill>
                <a:latin typeface="Calibri" charset="0"/>
                <a:sym typeface="Arial" charset="0"/>
              </a:rPr>
              <a:t>higher scores on those topics covered because students have more time to master the</a:t>
            </a:r>
            <a:r>
              <a:rPr lang="en-US" altLang="ja-JP" sz="2800" i="1" dirty="0">
                <a:solidFill>
                  <a:srgbClr val="0D0D0D"/>
                </a:solidFill>
                <a:latin typeface="Calibri" charset="0"/>
              </a:rPr>
              <a:t> </a:t>
            </a:r>
            <a:r>
              <a:rPr lang="en-US" altLang="ja-JP" sz="2800" i="1" dirty="0">
                <a:solidFill>
                  <a:srgbClr val="0D0D0D"/>
                </a:solidFill>
                <a:latin typeface="Calibri" charset="0"/>
                <a:sym typeface="Arial" charset="0"/>
              </a:rPr>
              <a:t>content that is taught.</a:t>
            </a:r>
            <a:r>
              <a:rPr lang="ja-JP" altLang="en-US" sz="2800" i="1">
                <a:solidFill>
                  <a:srgbClr val="0D0D0D"/>
                </a:solidFill>
                <a:latin typeface="Calibri" charset="0"/>
                <a:sym typeface="Arial" charset="0"/>
              </a:rPr>
              <a:t>”</a:t>
            </a:r>
            <a:endParaRPr lang="en-US" sz="2800" i="1" dirty="0">
              <a:solidFill>
                <a:srgbClr val="0D0D0D"/>
              </a:solidFill>
              <a:latin typeface="Calibri" charset="0"/>
              <a:sym typeface="Arial" charset="0"/>
            </a:endParaRPr>
          </a:p>
        </p:txBody>
      </p:sp>
      <p:sp>
        <p:nvSpPr>
          <p:cNvPr id="46083" name="Shape 130"/>
          <p:cNvSpPr txBox="1">
            <a:spLocks noChangeArrowheads="1"/>
          </p:cNvSpPr>
          <p:nvPr/>
        </p:nvSpPr>
        <p:spPr bwMode="auto">
          <a:xfrm>
            <a:off x="5605463" y="5605463"/>
            <a:ext cx="2819400"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SzPct val="25000"/>
            </a:pPr>
            <a:r>
              <a:rPr lang="en-US" sz="2200" dirty="0">
                <a:latin typeface="Calibri" charset="0"/>
              </a:rPr>
              <a:t>– Ginsburg et al., 2005</a:t>
            </a:r>
          </a:p>
        </p:txBody>
      </p:sp>
      <p:sp>
        <p:nvSpPr>
          <p:cNvPr id="46084"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0F29B363-3AD9-864D-814C-EF39DFF0E429}" type="slidenum">
              <a:rPr lang="en-US">
                <a:solidFill>
                  <a:srgbClr val="FFFFFF"/>
                </a:solidFill>
              </a:rPr>
              <a:pPr eaLnBrk="1" hangingPunct="1"/>
              <a:t>11</a:t>
            </a:fld>
            <a:endParaRPr lang="en-US" dirty="0">
              <a:solidFill>
                <a:srgbClr val="FFFFFF"/>
              </a:solidFill>
            </a:endParaRPr>
          </a:p>
        </p:txBody>
      </p:sp>
    </p:spTree>
    <p:extLst>
      <p:ext uri="{BB962C8B-B14F-4D97-AF65-F5344CB8AC3E}">
        <p14:creationId xmlns="" xmlns:p14="http://schemas.microsoft.com/office/powerpoint/2010/main" val="2979639004"/>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hape 136"/>
          <p:cNvSpPr>
            <a:spLocks noChangeAspect="1"/>
          </p:cNvSpPr>
          <p:nvPr/>
        </p:nvSpPr>
        <p:spPr bwMode="auto">
          <a:xfrm>
            <a:off x="1676400" y="1524000"/>
            <a:ext cx="5915025" cy="4756150"/>
          </a:xfrm>
          <a:prstGeom prst="rect">
            <a:avLst/>
          </a:prstGeom>
          <a:blipFill dpi="0" rotWithShape="1">
            <a:blip r:embed="rId3" cstate="print"/>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
        <p:nvSpPr>
          <p:cNvPr id="48130" name="Shape 137"/>
          <p:cNvSpPr txBox="1">
            <a:spLocks noChangeArrowheads="1"/>
          </p:cNvSpPr>
          <p:nvPr/>
        </p:nvSpPr>
        <p:spPr bwMode="auto">
          <a:xfrm>
            <a:off x="228600" y="1752600"/>
            <a:ext cx="14478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r" eaLnBrk="1" hangingPunct="1">
              <a:buSzPct val="25000"/>
            </a:pPr>
            <a:r>
              <a:rPr lang="en-US" b="1" dirty="0"/>
              <a:t>Mathematics topics intended at each grade by at least two-thirds of A+ countries</a:t>
            </a:r>
          </a:p>
        </p:txBody>
      </p:sp>
      <p:sp>
        <p:nvSpPr>
          <p:cNvPr id="48131" name="Shape 138"/>
          <p:cNvSpPr txBox="1">
            <a:spLocks noChangeArrowheads="1"/>
          </p:cNvSpPr>
          <p:nvPr/>
        </p:nvSpPr>
        <p:spPr bwMode="auto">
          <a:xfrm>
            <a:off x="7543800" y="1676400"/>
            <a:ext cx="1463675"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SzPct val="25000"/>
            </a:pPr>
            <a:r>
              <a:rPr lang="en-US" b="1" dirty="0"/>
              <a:t>Mathematics topics intended at each grade by at least two-thirds of 21 U.S. states</a:t>
            </a:r>
          </a:p>
        </p:txBody>
      </p:sp>
      <p:sp>
        <p:nvSpPr>
          <p:cNvPr id="139" name="Shape 139"/>
          <p:cNvSpPr txBox="1"/>
          <p:nvPr/>
        </p:nvSpPr>
        <p:spPr>
          <a:xfrm>
            <a:off x="447675" y="481013"/>
            <a:ext cx="8047038" cy="646290"/>
          </a:xfrm>
          <a:prstGeom prst="rect">
            <a:avLst/>
          </a:prstGeom>
          <a:noFill/>
          <a:ln>
            <a:noFill/>
          </a:ln>
        </p:spPr>
        <p:txBody>
          <a:bodyPr lIns="91425" tIns="45700" rIns="91425" bIns="45700">
            <a:spAutoFit/>
          </a:bodyPr>
          <a:lstStyle/>
          <a:p>
            <a:pPr algn="ctr" fontAlgn="auto">
              <a:spcBef>
                <a:spcPts val="0"/>
              </a:spcBef>
              <a:spcAft>
                <a:spcPts val="0"/>
              </a:spcAft>
              <a:buSzPct val="25000"/>
              <a:defRPr/>
            </a:pPr>
            <a:r>
              <a:rPr lang="x-none" sz="3600">
                <a:solidFill>
                  <a:srgbClr val="0070C0"/>
                </a:solidFill>
                <a:latin typeface="Calibri" pitchFamily="34" charset="0"/>
                <a:ea typeface="+mj-ea"/>
                <a:cs typeface="Calibri" pitchFamily="34" charset="0"/>
                <a:sym typeface="Arial"/>
              </a:rPr>
              <a:t>The </a:t>
            </a:r>
            <a:r>
              <a:rPr lang="en-US" sz="3600" dirty="0" smtClean="0">
                <a:solidFill>
                  <a:srgbClr val="0070C0"/>
                </a:solidFill>
                <a:latin typeface="Calibri" pitchFamily="34" charset="0"/>
                <a:ea typeface="+mj-ea"/>
                <a:cs typeface="Calibri" pitchFamily="34" charset="0"/>
                <a:sym typeface="Arial"/>
              </a:rPr>
              <a:t>S</a:t>
            </a:r>
            <a:r>
              <a:rPr lang="x-none" sz="3600" smtClean="0">
                <a:solidFill>
                  <a:srgbClr val="0070C0"/>
                </a:solidFill>
                <a:latin typeface="Calibri" pitchFamily="34" charset="0"/>
                <a:ea typeface="+mj-ea"/>
                <a:cs typeface="Calibri" pitchFamily="34" charset="0"/>
                <a:sym typeface="Arial"/>
              </a:rPr>
              <a:t>hape </a:t>
            </a:r>
            <a:r>
              <a:rPr lang="x-none" sz="3600">
                <a:solidFill>
                  <a:srgbClr val="0070C0"/>
                </a:solidFill>
                <a:latin typeface="Calibri" pitchFamily="34" charset="0"/>
                <a:ea typeface="+mj-ea"/>
                <a:cs typeface="Calibri" pitchFamily="34" charset="0"/>
                <a:sym typeface="Arial"/>
              </a:rPr>
              <a:t>of </a:t>
            </a:r>
            <a:r>
              <a:rPr lang="en-US" sz="3600" dirty="0" smtClean="0">
                <a:solidFill>
                  <a:srgbClr val="0070C0"/>
                </a:solidFill>
                <a:latin typeface="Calibri" pitchFamily="34" charset="0"/>
                <a:ea typeface="+mj-ea"/>
                <a:cs typeface="Calibri" pitchFamily="34" charset="0"/>
                <a:sym typeface="Arial"/>
              </a:rPr>
              <a:t>M</a:t>
            </a:r>
            <a:r>
              <a:rPr lang="x-none" sz="3600" smtClean="0">
                <a:solidFill>
                  <a:srgbClr val="0070C0"/>
                </a:solidFill>
                <a:latin typeface="Calibri" pitchFamily="34" charset="0"/>
                <a:ea typeface="+mj-ea"/>
                <a:cs typeface="Calibri" pitchFamily="34" charset="0"/>
                <a:sym typeface="Arial"/>
              </a:rPr>
              <a:t>ath </a:t>
            </a:r>
            <a:r>
              <a:rPr lang="x-none" sz="3600">
                <a:solidFill>
                  <a:srgbClr val="0070C0"/>
                </a:solidFill>
                <a:latin typeface="Calibri" pitchFamily="34" charset="0"/>
                <a:ea typeface="+mj-ea"/>
                <a:cs typeface="Calibri" pitchFamily="34" charset="0"/>
                <a:sym typeface="Arial"/>
              </a:rPr>
              <a:t>in A+ </a:t>
            </a:r>
            <a:r>
              <a:rPr lang="en-US" sz="3600" dirty="0" smtClean="0">
                <a:solidFill>
                  <a:srgbClr val="0070C0"/>
                </a:solidFill>
                <a:latin typeface="Calibri" pitchFamily="34" charset="0"/>
                <a:ea typeface="+mj-ea"/>
                <a:cs typeface="Calibri" pitchFamily="34" charset="0"/>
                <a:sym typeface="Arial"/>
              </a:rPr>
              <a:t>C</a:t>
            </a:r>
            <a:r>
              <a:rPr lang="x-none" sz="3600" smtClean="0">
                <a:solidFill>
                  <a:srgbClr val="0070C0"/>
                </a:solidFill>
                <a:latin typeface="Calibri" pitchFamily="34" charset="0"/>
                <a:ea typeface="+mj-ea"/>
                <a:cs typeface="Calibri" pitchFamily="34" charset="0"/>
                <a:sym typeface="Arial"/>
              </a:rPr>
              <a:t>ountries</a:t>
            </a:r>
            <a:endParaRPr lang="x-none" sz="3600">
              <a:solidFill>
                <a:srgbClr val="0070C0"/>
              </a:solidFill>
              <a:latin typeface="Calibri" pitchFamily="34" charset="0"/>
              <a:ea typeface="+mj-ea"/>
              <a:cs typeface="Calibri" pitchFamily="34" charset="0"/>
              <a:sym typeface="Arial"/>
            </a:endParaRPr>
          </a:p>
        </p:txBody>
      </p:sp>
      <p:sp>
        <p:nvSpPr>
          <p:cNvPr id="48133" name="Shape 140"/>
          <p:cNvSpPr>
            <a:spLocks noChangeArrowheads="1"/>
          </p:cNvSpPr>
          <p:nvPr/>
        </p:nvSpPr>
        <p:spPr bwMode="auto">
          <a:xfrm>
            <a:off x="1668463" y="6029325"/>
            <a:ext cx="6308725"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p>
            <a:pPr>
              <a:buSzPct val="25000"/>
            </a:pPr>
            <a:r>
              <a:rPr lang="en-US" sz="1200" i="1" baseline="30000" dirty="0"/>
              <a:t>1 </a:t>
            </a:r>
            <a:r>
              <a:rPr lang="en-US" sz="1200" i="1" dirty="0"/>
              <a:t>Schmidt, Houang, &amp; Cogan, </a:t>
            </a:r>
            <a:r>
              <a:rPr lang="ja-JP" altLang="en-US" sz="1200" i="1" dirty="0"/>
              <a:t>“</a:t>
            </a:r>
            <a:r>
              <a:rPr lang="en-US" altLang="ja-JP" sz="1200" i="1" dirty="0"/>
              <a:t>A Coherent Curriculum: The Case of Mathematics.</a:t>
            </a:r>
            <a:r>
              <a:rPr lang="ja-JP" altLang="en-US" sz="1200" i="1" dirty="0"/>
              <a:t>”</a:t>
            </a:r>
            <a:r>
              <a:rPr lang="en-US" altLang="ja-JP" sz="1200" i="1" dirty="0"/>
              <a:t> (2002). </a:t>
            </a:r>
            <a:endParaRPr lang="en-US" sz="1200" i="1" dirty="0"/>
          </a:p>
        </p:txBody>
      </p:sp>
      <p:sp>
        <p:nvSpPr>
          <p:cNvPr id="48134"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B3B6373C-059C-ED4A-9142-7A0D3BA7EBD0}" type="slidenum">
              <a:rPr lang="en-US">
                <a:solidFill>
                  <a:srgbClr val="FFFFFF"/>
                </a:solidFill>
              </a:rPr>
              <a:pPr eaLnBrk="1" hangingPunct="1"/>
              <a:t>12</a:t>
            </a:fld>
            <a:endParaRPr lang="en-US" dirty="0">
              <a:solidFill>
                <a:srgbClr val="FFFFFF"/>
              </a:solidFill>
            </a:endParaRPr>
          </a:p>
        </p:txBody>
      </p:sp>
    </p:spTree>
    <p:extLst>
      <p:ext uri="{BB962C8B-B14F-4D97-AF65-F5344CB8AC3E}">
        <p14:creationId xmlns="" xmlns:p14="http://schemas.microsoft.com/office/powerpoint/2010/main" val="1723172386"/>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AA151460-A1C9-2D4F-9BBF-92207DFD77DB}" type="slidenum">
              <a:rPr lang="en-US">
                <a:solidFill>
                  <a:srgbClr val="FFFFFF"/>
                </a:solidFill>
              </a:rPr>
              <a:pPr eaLnBrk="1" hangingPunct="1"/>
              <a:t>13</a:t>
            </a:fld>
            <a:endParaRPr lang="en-US" dirty="0">
              <a:solidFill>
                <a:srgbClr val="FFFFFF"/>
              </a:solidFill>
            </a:endParaRPr>
          </a:p>
        </p:txBody>
      </p:sp>
      <p:graphicFrame>
        <p:nvGraphicFramePr>
          <p:cNvPr id="6" name="Shape 185"/>
          <p:cNvGraphicFramePr>
            <a:graphicFrameLocks noGrp="1"/>
          </p:cNvGraphicFramePr>
          <p:nvPr/>
        </p:nvGraphicFramePr>
        <p:xfrm>
          <a:off x="609600" y="1225550"/>
          <a:ext cx="7772400" cy="5072066"/>
        </p:xfrm>
        <a:graphic>
          <a:graphicData uri="http://schemas.openxmlformats.org/drawingml/2006/table">
            <a:tbl>
              <a:tblPr/>
              <a:tblGrid>
                <a:gridCol w="1593850"/>
                <a:gridCol w="6178550"/>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800" b="1" i="0" u="none" strike="noStrike" cap="none" normalizeH="0" baseline="0" dirty="0">
                          <a:ln>
                            <a:noFill/>
                          </a:ln>
                          <a:solidFill>
                            <a:schemeClr val="tx1"/>
                          </a:solidFill>
                          <a:effectLst/>
                          <a:latin typeface="Calibri" charset="0"/>
                          <a:ea typeface="ＭＳ Ｐゴシック" charset="0"/>
                          <a:cs typeface="Calibri" charset="0"/>
                          <a:sym typeface="Arial" charset="0"/>
                        </a:rPr>
                        <a:t>K                                                                                                            12</a:t>
                      </a:r>
                    </a:p>
                  </a:txBody>
                  <a:tcPr marL="51375" marR="51375" marT="0" marB="0" horzOverflow="overflow">
                    <a:lnL>
                      <a:noFill/>
                    </a:lnL>
                    <a:lnR>
                      <a:noFill/>
                    </a:lnR>
                    <a:lnT>
                      <a:noFill/>
                    </a:lnT>
                    <a:lnB>
                      <a:noFill/>
                    </a:lnB>
                    <a:lnTlToBr>
                      <a:noFill/>
                    </a:lnTlToBr>
                    <a:lnBlToTr>
                      <a:noFill/>
                    </a:lnBlToTr>
                    <a:noFill/>
                  </a:tcPr>
                </a:tc>
              </a:tr>
              <a:tr h="728663">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800" b="1" i="0" u="none" strike="noStrike" cap="none" normalizeH="0" baseline="0" dirty="0">
                          <a:ln>
                            <a:noFill/>
                          </a:ln>
                          <a:solidFill>
                            <a:schemeClr val="tx1"/>
                          </a:solidFill>
                          <a:effectLst/>
                          <a:latin typeface="Calibri" charset="0"/>
                          <a:ea typeface="ＭＳ Ｐゴシック" charset="0"/>
                          <a:cs typeface="Calibri" charset="0"/>
                          <a:sym typeface="Arial" charset="0"/>
                        </a:rPr>
                        <a:t>Number and Operations</a:t>
                      </a:r>
                    </a:p>
                  </a:txBody>
                  <a:tcPr marL="51375" marR="51375"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solidFill>
                      <a:srgbClr val="FFFF00"/>
                    </a:solidFill>
                  </a:tcPr>
                </a:tc>
              </a:tr>
              <a:tr h="566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noFill/>
                  </a:tcPr>
                </a:tc>
              </a:tr>
              <a:tr h="728663">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800" b="1" i="0" u="none" strike="noStrike" cap="none" normalizeH="0" baseline="0" dirty="0">
                          <a:ln>
                            <a:noFill/>
                          </a:ln>
                          <a:solidFill>
                            <a:schemeClr val="tx1"/>
                          </a:solidFill>
                          <a:effectLst/>
                          <a:latin typeface="Calibri" charset="0"/>
                          <a:ea typeface="ＭＳ Ｐゴシック" charset="0"/>
                          <a:cs typeface="Calibri" charset="0"/>
                          <a:sym typeface="Arial" charset="0"/>
                        </a:rPr>
                        <a:t>Measurement and Geometry</a:t>
                      </a:r>
                    </a:p>
                  </a:txBody>
                  <a:tcPr marL="51375" marR="51375"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solidFill>
                      <a:srgbClr val="00B050"/>
                    </a:solidFill>
                  </a:tcPr>
                </a:tc>
              </a:tr>
              <a:tr h="566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noFill/>
                  </a:tcPr>
                </a:tc>
              </a:tr>
              <a:tr h="728663">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800" b="1" i="0" u="none" strike="noStrike" cap="none" normalizeH="0" baseline="0" dirty="0">
                          <a:ln>
                            <a:noFill/>
                          </a:ln>
                          <a:solidFill>
                            <a:schemeClr val="tx1"/>
                          </a:solidFill>
                          <a:effectLst/>
                          <a:latin typeface="Calibri" charset="0"/>
                          <a:ea typeface="ＭＳ Ｐゴシック" charset="0"/>
                          <a:cs typeface="Calibri" charset="0"/>
                          <a:sym typeface="Arial" charset="0"/>
                        </a:rPr>
                        <a:t>Algebra and Functions</a:t>
                      </a:r>
                    </a:p>
                  </a:txBody>
                  <a:tcPr marL="51375" marR="51375"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solidFill>
                      <a:srgbClr val="0000FF"/>
                    </a:solidFill>
                  </a:tcPr>
                </a:tc>
              </a:tr>
              <a:tr h="566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noFill/>
                  </a:tcPr>
                </a:tc>
              </a:tr>
              <a:tr h="728663">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800" b="1" i="0" u="none" strike="noStrike" cap="none" normalizeH="0" baseline="0" dirty="0">
                          <a:ln>
                            <a:noFill/>
                          </a:ln>
                          <a:solidFill>
                            <a:schemeClr val="tx1"/>
                          </a:solidFill>
                          <a:effectLst/>
                          <a:latin typeface="Calibri" charset="0"/>
                          <a:ea typeface="ＭＳ Ｐゴシック" charset="0"/>
                          <a:cs typeface="Calibri" charset="0"/>
                          <a:sym typeface="Arial" charset="0"/>
                        </a:rPr>
                        <a:t>Statistics and Probability</a:t>
                      </a:r>
                    </a:p>
                  </a:txBody>
                  <a:tcPr marL="51375" marR="51375"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solidFill>
                      <a:srgbClr val="FF0000"/>
                    </a:solidFill>
                  </a:tcPr>
                </a:tc>
              </a:tr>
            </a:tbl>
          </a:graphicData>
        </a:graphic>
      </p:graphicFrame>
      <p:sp>
        <p:nvSpPr>
          <p:cNvPr id="50195" name="Shape 186"/>
          <p:cNvSpPr>
            <a:spLocks noGrp="1"/>
          </p:cNvSpPr>
          <p:nvPr>
            <p:ph type="title"/>
          </p:nvPr>
        </p:nvSpPr>
        <p:spPr>
          <a:xfrm>
            <a:off x="457200" y="309742"/>
            <a:ext cx="8229600" cy="707846"/>
          </a:xfrm>
        </p:spPr>
        <p:txBody>
          <a:bodyPr tIns="45700" bIns="45700">
            <a:spAutoFit/>
          </a:bodyPr>
          <a:lstStyle/>
          <a:p>
            <a:pPr algn="ctr" eaLnBrk="1" hangingPunct="1">
              <a:buClr>
                <a:srgbClr val="000000"/>
              </a:buClr>
              <a:buSzPct val="25000"/>
            </a:pPr>
            <a:r>
              <a:rPr lang="en-US" dirty="0">
                <a:solidFill>
                  <a:srgbClr val="000090"/>
                </a:solidFill>
                <a:latin typeface="+mn-lt"/>
              </a:rPr>
              <a:t>Traditional U.S. Approach</a:t>
            </a:r>
          </a:p>
        </p:txBody>
      </p:sp>
    </p:spTree>
    <p:extLst>
      <p:ext uri="{BB962C8B-B14F-4D97-AF65-F5344CB8AC3E}">
        <p14:creationId xmlns="" xmlns:p14="http://schemas.microsoft.com/office/powerpoint/2010/main" val="1076036235"/>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B537136B-65BF-BE4D-8473-DD431E9A9113}" type="slidenum">
              <a:rPr lang="en-US">
                <a:solidFill>
                  <a:srgbClr val="FFFFFF"/>
                </a:solidFill>
              </a:rPr>
              <a:pPr eaLnBrk="1" hangingPunct="1"/>
              <a:t>14</a:t>
            </a:fld>
            <a:endParaRPr lang="en-US" dirty="0">
              <a:solidFill>
                <a:srgbClr val="FFFFFF"/>
              </a:solidFill>
            </a:endParaRPr>
          </a:p>
        </p:txBody>
      </p:sp>
      <p:sp>
        <p:nvSpPr>
          <p:cNvPr id="52226" name="Shape 192"/>
          <p:cNvSpPr>
            <a:spLocks noGrp="1"/>
          </p:cNvSpPr>
          <p:nvPr>
            <p:ph type="title"/>
          </p:nvPr>
        </p:nvSpPr>
        <p:spPr>
          <a:xfrm>
            <a:off x="457200" y="106383"/>
            <a:ext cx="8229600" cy="954067"/>
          </a:xfrm>
        </p:spPr>
        <p:txBody>
          <a:bodyPr tIns="45700" bIns="45700">
            <a:spAutoFit/>
          </a:bodyPr>
          <a:lstStyle/>
          <a:p>
            <a:pPr algn="ctr" eaLnBrk="1" hangingPunct="1">
              <a:buClr>
                <a:srgbClr val="000000"/>
              </a:buClr>
              <a:buSzPct val="25000"/>
            </a:pPr>
            <a:r>
              <a:rPr lang="en-US" sz="2800" dirty="0" smtClean="0">
                <a:solidFill>
                  <a:srgbClr val="17375E"/>
                </a:solidFill>
                <a:latin typeface="Century Gothic" charset="0"/>
              </a:rPr>
              <a:t> </a:t>
            </a:r>
            <a:br>
              <a:rPr lang="en-US" sz="2800" dirty="0" smtClean="0">
                <a:solidFill>
                  <a:srgbClr val="17375E"/>
                </a:solidFill>
                <a:latin typeface="Century Gothic" charset="0"/>
              </a:rPr>
            </a:br>
            <a:r>
              <a:rPr lang="en-US" sz="2800" b="1" dirty="0" smtClean="0">
                <a:solidFill>
                  <a:srgbClr val="000090"/>
                </a:solidFill>
                <a:latin typeface="+mn-lt"/>
              </a:rPr>
              <a:t>CCSS </a:t>
            </a:r>
            <a:r>
              <a:rPr lang="en-US" sz="2800" dirty="0" smtClean="0">
                <a:solidFill>
                  <a:srgbClr val="000090"/>
                </a:solidFill>
                <a:latin typeface="+mn-lt"/>
              </a:rPr>
              <a:t>  </a:t>
            </a:r>
            <a:r>
              <a:rPr lang="en-US" sz="2800" b="1" dirty="0" smtClean="0">
                <a:solidFill>
                  <a:srgbClr val="000090"/>
                </a:solidFill>
                <a:latin typeface="+mn-lt"/>
              </a:rPr>
              <a:t>Number </a:t>
            </a:r>
            <a:r>
              <a:rPr lang="en-US" sz="2800" b="1" dirty="0">
                <a:solidFill>
                  <a:srgbClr val="000090"/>
                </a:solidFill>
                <a:latin typeface="+mn-lt"/>
              </a:rPr>
              <a:t>and </a:t>
            </a:r>
            <a:r>
              <a:rPr lang="en-US" sz="2800" b="1" dirty="0" smtClean="0">
                <a:solidFill>
                  <a:srgbClr val="000090"/>
                </a:solidFill>
                <a:latin typeface="+mn-lt"/>
              </a:rPr>
              <a:t>Operations Progression</a:t>
            </a:r>
            <a:endParaRPr lang="en-US" sz="2800" b="1" dirty="0">
              <a:solidFill>
                <a:srgbClr val="000090"/>
              </a:solidFill>
              <a:latin typeface="+mn-lt"/>
            </a:endParaRPr>
          </a:p>
        </p:txBody>
      </p:sp>
      <p:graphicFrame>
        <p:nvGraphicFramePr>
          <p:cNvPr id="7" name="Shape 193"/>
          <p:cNvGraphicFramePr>
            <a:graphicFrameLocks noGrp="1"/>
          </p:cNvGraphicFramePr>
          <p:nvPr/>
        </p:nvGraphicFramePr>
        <p:xfrm>
          <a:off x="1143000" y="1524000"/>
          <a:ext cx="6858000" cy="4868863"/>
        </p:xfrm>
        <a:graphic>
          <a:graphicData uri="http://schemas.openxmlformats.org/drawingml/2006/table">
            <a:tbl>
              <a:tblPr/>
              <a:tblGrid>
                <a:gridCol w="382588"/>
                <a:gridCol w="382587"/>
                <a:gridCol w="381000"/>
                <a:gridCol w="382588"/>
                <a:gridCol w="528637"/>
                <a:gridCol w="528638"/>
                <a:gridCol w="527050"/>
                <a:gridCol w="406400"/>
                <a:gridCol w="468312"/>
                <a:gridCol w="468313"/>
                <a:gridCol w="466725"/>
                <a:gridCol w="406400"/>
                <a:gridCol w="1528762"/>
              </a:tblGrid>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rowSpan="3" gridSpan="6">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dirty="0">
                          <a:ln>
                            <a:noFill/>
                          </a:ln>
                          <a:solidFill>
                            <a:srgbClr val="000000"/>
                          </a:solidFill>
                          <a:effectLst/>
                          <a:latin typeface="Calibri" charset="0"/>
                          <a:ea typeface="ＭＳ Ｐゴシック" charset="0"/>
                          <a:cs typeface="Calibri" charset="0"/>
                          <a:sym typeface="Arial" charset="0"/>
                        </a:rPr>
                        <a:t>Operations and Algebraic Thinking</a:t>
                      </a:r>
                    </a:p>
                  </a:txBody>
                  <a:tcPr marL="61175" marR="61175" marT="0" marB="0" anchor="ctr" horzOverflow="overflow">
                    <a:lnL>
                      <a:noFill/>
                    </a:lnL>
                    <a:lnR>
                      <a:noFill/>
                    </a:lnR>
                    <a:lnT>
                      <a:noFill/>
                    </a:lnT>
                    <a:lnB>
                      <a:noFill/>
                    </a:lnB>
                    <a:lnTlToBr>
                      <a:noFill/>
                    </a:lnTlToBr>
                    <a:lnBlToTr>
                      <a:noFill/>
                    </a:lnBlToTr>
                    <a:solidFill>
                      <a:srgbClr val="FFFF66"/>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rowSpan="3" gridSpan="3">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dirty="0">
                          <a:ln>
                            <a:noFill/>
                          </a:ln>
                          <a:solidFill>
                            <a:srgbClr val="000000"/>
                          </a:solidFill>
                          <a:effectLst/>
                          <a:latin typeface="Calibri" charset="0"/>
                          <a:ea typeface="ＭＳ Ｐゴシック" charset="0"/>
                          <a:cs typeface="Calibri" charset="0"/>
                          <a:sym typeface="Arial" charset="0"/>
                        </a:rPr>
                        <a:t>Expressions and Equations</a:t>
                      </a:r>
                    </a:p>
                  </a:txBody>
                  <a:tcPr marL="61175" marR="61175" marT="0" marB="0" anchor="ctr" horzOverflow="overflow">
                    <a:lnL>
                      <a:noFill/>
                    </a:lnL>
                    <a:lnR>
                      <a:noFill/>
                    </a:lnR>
                    <a:lnT>
                      <a:noFill/>
                    </a:lnT>
                    <a:lnB>
                      <a:noFill/>
                    </a:lnB>
                    <a:lnTlToBr>
                      <a:noFill/>
                    </a:lnTlToBr>
                    <a:lnBlToTr>
                      <a:noFill/>
                    </a:lnBlToTr>
                    <a:solidFill>
                      <a:srgbClr val="99FF66"/>
                    </a:solidFill>
                  </a:tcPr>
                </a:tc>
                <a:tc rowSpan="3" hMerge="1">
                  <a:txBody>
                    <a:bodyPr/>
                    <a:lstStyle/>
                    <a:p>
                      <a:endParaRPr lang="en-US"/>
                    </a:p>
                  </a:txBody>
                  <a:tcPr/>
                </a:tc>
                <a:tc rowSpan="3"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rowSpan="7">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dirty="0">
                          <a:ln>
                            <a:noFill/>
                          </a:ln>
                          <a:solidFill>
                            <a:srgbClr val="000000"/>
                          </a:solidFill>
                          <a:effectLst/>
                          <a:latin typeface="Calibri" charset="0"/>
                          <a:ea typeface="ＭＳ Ｐゴシック" charset="0"/>
                          <a:cs typeface="Calibri" charset="0"/>
                          <a:sym typeface="Arial" charset="0"/>
                        </a:rPr>
                        <a:t>Algebra</a:t>
                      </a:r>
                    </a:p>
                  </a:txBody>
                  <a:tcPr marL="61175" marR="61175" marT="0" marB="0" anchor="ctr" horzOverflow="overflow">
                    <a:lnL>
                      <a:noFill/>
                    </a:lnL>
                    <a:lnR>
                      <a:noFill/>
                    </a:lnR>
                    <a:lnT>
                      <a:noFill/>
                    </a:lnT>
                    <a:lnB>
                      <a:noFill/>
                    </a:lnB>
                    <a:lnTlToBr>
                      <a:noFill/>
                    </a:lnTlToBr>
                    <a:lnBlToTr>
                      <a:noFill/>
                    </a:lnBlToTr>
                    <a:solidFill>
                      <a:srgbClr val="00B050"/>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dirty="0">
                          <a:ln>
                            <a:noFill/>
                          </a:ln>
                          <a:solidFill>
                            <a:srgbClr val="000000"/>
                          </a:solidFill>
                          <a:effectLst/>
                          <a:latin typeface="Calibri" charset="0"/>
                          <a:ea typeface="ＭＳ Ｐゴシック" charset="0"/>
                          <a:cs typeface="Calibri" charset="0"/>
                          <a:sym typeface="Arial" charset="0"/>
                        </a:rPr>
                        <a:t>→</a:t>
                      </a:r>
                    </a:p>
                  </a:txBody>
                  <a:tcPr marL="61175" marR="61175" marT="0" marB="0" anchor="ctr" horzOverflow="overflow">
                    <a:lnL>
                      <a:noFill/>
                    </a:lnL>
                    <a:lnR>
                      <a:noFill/>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dirty="0">
                          <a:ln>
                            <a:noFill/>
                          </a:ln>
                          <a:solidFill>
                            <a:srgbClr val="000000"/>
                          </a:solidFill>
                          <a:effectLst/>
                          <a:latin typeface="Calibri" charset="0"/>
                          <a:ea typeface="ＭＳ Ｐゴシック" charset="0"/>
                          <a:cs typeface="Calibri" charset="0"/>
                          <a:sym typeface="Arial" charset="0"/>
                        </a:rPr>
                        <a:t>→</a:t>
                      </a:r>
                    </a:p>
                  </a:txBody>
                  <a:tcPr marL="61175" marR="61175" marT="0" marB="0" anchor="ctr" horzOverflow="overflow">
                    <a:lnL>
                      <a:noFill/>
                    </a:lnL>
                    <a:lnR>
                      <a:noFill/>
                    </a:lnR>
                    <a:lnT>
                      <a:noFill/>
                    </a:lnT>
                    <a:lnB>
                      <a:noFill/>
                    </a:lnB>
                    <a:lnTlToBr>
                      <a:noFill/>
                    </a:lnTlToBr>
                    <a:lnBlToTr>
                      <a:noFill/>
                    </a:lnBlToTr>
                    <a:noFill/>
                  </a:tcPr>
                </a:tc>
                <a:tc vMerge="1">
                  <a:txBody>
                    <a:bodyPr/>
                    <a:lstStyle/>
                    <a:p>
                      <a:endParaRPr lang="en-US"/>
                    </a:p>
                  </a:txBody>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vMerge="1">
                  <a:txBody>
                    <a:bodyPr/>
                    <a:lstStyle/>
                    <a:p>
                      <a:endParaRPr lang="en-US"/>
                    </a:p>
                  </a:txBody>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vMerge="1">
                  <a:txBody>
                    <a:bodyPr/>
                    <a:lstStyle/>
                    <a:p>
                      <a:endParaRPr lang="en-US"/>
                    </a:p>
                  </a:txBody>
                  <a:tcPr/>
                </a:tc>
              </a:tr>
              <a:tr h="677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gridSpan="6">
                  <a:txBody>
                    <a:bodyPr/>
                    <a:lstStyle/>
                    <a:p>
                      <a:pPr marL="0" marR="0" lvl="0" indent="0" algn="l" defTabSz="914400" rtl="0" eaLnBrk="1" fontAlgn="base" latinLnBrk="0" hangingPunct="1">
                        <a:lnSpc>
                          <a:spcPct val="115000"/>
                        </a:lnSpc>
                        <a:spcBef>
                          <a:spcPts val="600"/>
                        </a:spcBef>
                        <a:spcAft>
                          <a:spcPts val="600"/>
                        </a:spcAft>
                        <a:buClr>
                          <a:srgbClr val="000000"/>
                        </a:buClr>
                        <a:buSzPct val="25000"/>
                        <a:buFontTx/>
                        <a:buNone/>
                        <a:tabLst/>
                      </a:pPr>
                      <a:r>
                        <a:rPr kumimoji="0" lang="en-US" sz="1800" b="0" i="0" u="none" strike="noStrike" cap="none" normalizeH="0" baseline="0" dirty="0">
                          <a:ln>
                            <a:noFill/>
                          </a:ln>
                          <a:solidFill>
                            <a:srgbClr val="000000"/>
                          </a:solidFill>
                          <a:effectLst/>
                          <a:latin typeface="Calibri" charset="0"/>
                          <a:ea typeface="ＭＳ Ｐゴシック" charset="0"/>
                          <a:cs typeface="Calibri" charset="0"/>
                          <a:sym typeface="Arial" charset="0"/>
                        </a:rPr>
                        <a:t>Number and Operations—Base Ten</a:t>
                      </a:r>
                    </a:p>
                  </a:txBody>
                  <a:tcPr marL="61175" marR="61175" marT="0" marB="0" anchor="ctr" horzOverflow="overflow">
                    <a:lnL>
                      <a:noFill/>
                    </a:lnL>
                    <a:lnR>
                      <a:noFill/>
                    </a:lnR>
                    <a:lnT>
                      <a:noFill/>
                    </a:lnT>
                    <a:lnB>
                      <a:noFill/>
                    </a:lnB>
                    <a:lnTlToBr>
                      <a:noFill/>
                    </a:lnTlToBr>
                    <a:lnBlToTr>
                      <a:noFill/>
                    </a:lnBlToTr>
                    <a:solidFill>
                      <a:srgbClr val="FFCC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dirty="0">
                          <a:ln>
                            <a:noFill/>
                          </a:ln>
                          <a:solidFill>
                            <a:srgbClr val="000000"/>
                          </a:solidFill>
                          <a:effectLst/>
                          <a:latin typeface="Calibri" charset="0"/>
                          <a:ea typeface="ＭＳ Ｐゴシック" charset="0"/>
                          <a:cs typeface="Calibri" charset="0"/>
                          <a:sym typeface="Arial" charset="0"/>
                        </a:rPr>
                        <a:t>→</a:t>
                      </a:r>
                    </a:p>
                  </a:txBody>
                  <a:tcPr marL="61175" marR="61175" marT="0" marB="0" anchor="ctr" horzOverflow="overflow">
                    <a:lnL>
                      <a:noFill/>
                    </a:lnL>
                    <a:lnR>
                      <a:noFill/>
                    </a:lnR>
                    <a:lnT>
                      <a:noFill/>
                    </a:lnT>
                    <a:lnB>
                      <a:noFill/>
                    </a:lnB>
                    <a:lnTlToBr>
                      <a:noFill/>
                    </a:lnTlToBr>
                    <a:lnBlToTr>
                      <a:noFill/>
                    </a:lnBlToTr>
                    <a:noFill/>
                  </a:tcPr>
                </a:tc>
                <a:tc rowSpan="3" gridSpan="3">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dirty="0">
                          <a:ln>
                            <a:noFill/>
                          </a:ln>
                          <a:solidFill>
                            <a:srgbClr val="000000"/>
                          </a:solidFill>
                          <a:effectLst/>
                          <a:latin typeface="Calibri" charset="0"/>
                          <a:ea typeface="ＭＳ Ｐゴシック" charset="0"/>
                          <a:cs typeface="Calibri" charset="0"/>
                          <a:sym typeface="Arial" charset="0"/>
                        </a:rPr>
                        <a:t>The Number System</a:t>
                      </a:r>
                    </a:p>
                  </a:txBody>
                  <a:tcPr marL="61175" marR="61175" marT="0" marB="0" anchor="ctr" horzOverflow="overflow">
                    <a:lnL>
                      <a:noFill/>
                    </a:lnL>
                    <a:lnR>
                      <a:noFill/>
                    </a:lnR>
                    <a:lnT>
                      <a:noFill/>
                    </a:lnT>
                    <a:lnB>
                      <a:noFill/>
                    </a:lnB>
                    <a:lnTlToBr>
                      <a:noFill/>
                    </a:lnTlToBr>
                    <a:lnBlToTr>
                      <a:noFill/>
                    </a:lnBlToTr>
                    <a:solidFill>
                      <a:srgbClr val="99FF99"/>
                    </a:solidFill>
                  </a:tcPr>
                </a:tc>
                <a:tc rowSpan="3" hMerge="1">
                  <a:txBody>
                    <a:bodyPr/>
                    <a:lstStyle/>
                    <a:p>
                      <a:endParaRPr lang="en-US"/>
                    </a:p>
                  </a:txBody>
                  <a:tcPr/>
                </a:tc>
                <a:tc rowSpan="3"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vMerge="1">
                  <a:txBody>
                    <a:bodyPr/>
                    <a:lstStyle/>
                    <a:p>
                      <a:endParaRPr lang="en-US"/>
                    </a:p>
                  </a:txBody>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dirty="0">
                          <a:ln>
                            <a:noFill/>
                          </a:ln>
                          <a:solidFill>
                            <a:srgbClr val="000000"/>
                          </a:solidFill>
                          <a:effectLst/>
                          <a:latin typeface="Calibri" charset="0"/>
                          <a:ea typeface="ＭＳ Ｐゴシック" charset="0"/>
                          <a:cs typeface="Calibri" charset="0"/>
                          <a:sym typeface="Arial" charset="0"/>
                        </a:rPr>
                        <a:t>→</a:t>
                      </a:r>
                    </a:p>
                  </a:txBody>
                  <a:tcPr marL="61175" marR="61175" marT="0" marB="0" anchor="ctr" horzOverflow="overflow">
                    <a:lnL>
                      <a:noFill/>
                    </a:lnL>
                    <a:lnR>
                      <a:noFill/>
                    </a:lnR>
                    <a:lnT>
                      <a:noFill/>
                    </a:lnT>
                    <a:lnB>
                      <a:noFill/>
                    </a:lnB>
                    <a:lnTlToBr>
                      <a:noFill/>
                    </a:lnTlToBr>
                    <a:lnBlToTr>
                      <a:noFill/>
                    </a:lnBlToTr>
                    <a:noFill/>
                  </a:tcPr>
                </a:tc>
                <a:tc vMerge="1">
                  <a:txBody>
                    <a:bodyPr/>
                    <a:lstStyle/>
                    <a:p>
                      <a:endParaRPr lang="en-US"/>
                    </a:p>
                  </a:txBody>
                  <a:tcPr/>
                </a:tc>
              </a:tr>
              <a:tr h="101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gridSpan="3">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dirty="0">
                          <a:ln>
                            <a:noFill/>
                          </a:ln>
                          <a:solidFill>
                            <a:srgbClr val="000000"/>
                          </a:solidFill>
                          <a:effectLst/>
                          <a:latin typeface="Calibri" charset="0"/>
                          <a:ea typeface="ＭＳ Ｐゴシック" charset="0"/>
                          <a:cs typeface="Calibri" charset="0"/>
                          <a:sym typeface="Arial" charset="0"/>
                        </a:rPr>
                        <a:t>Number and Operations—Fractions</a:t>
                      </a:r>
                    </a:p>
                  </a:txBody>
                  <a:tcPr marL="61175" marR="61175" marT="0" marB="0" anchor="ctr" horzOverflow="overflow">
                    <a:lnL>
                      <a:noFill/>
                    </a:lnL>
                    <a:lnR>
                      <a:noFill/>
                    </a:lnR>
                    <a:lnT>
                      <a:noFill/>
                    </a:lnT>
                    <a:lnB>
                      <a:noFill/>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dirty="0">
                          <a:ln>
                            <a:noFill/>
                          </a:ln>
                          <a:solidFill>
                            <a:srgbClr val="000000"/>
                          </a:solidFill>
                          <a:effectLst/>
                          <a:latin typeface="Calibri" charset="0"/>
                          <a:ea typeface="ＭＳ Ｐゴシック" charset="0"/>
                          <a:cs typeface="Calibri" charset="0"/>
                          <a:sym typeface="Arial" charset="0"/>
                        </a:rPr>
                        <a:t>→</a:t>
                      </a:r>
                    </a:p>
                  </a:txBody>
                  <a:tcPr marL="61175" marR="61175" marT="0" marB="0" anchor="ctr" horzOverflow="overflow">
                    <a:lnL>
                      <a:noFill/>
                    </a:lnL>
                    <a:lnR>
                      <a:noFill/>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vMerge="1">
                  <a:txBody>
                    <a:bodyPr/>
                    <a:lstStyle/>
                    <a:p>
                      <a:endParaRPr lang="en-US"/>
                    </a:p>
                  </a:txBody>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dirty="0">
                          <a:ln>
                            <a:noFill/>
                          </a:ln>
                          <a:solidFill>
                            <a:srgbClr val="000000"/>
                          </a:solidFill>
                          <a:effectLst/>
                          <a:latin typeface="Calibri" charset="0"/>
                          <a:ea typeface="ＭＳ Ｐゴシック" charset="0"/>
                          <a:cs typeface="Calibri" charset="0"/>
                          <a:sym typeface="Arial" charset="0"/>
                        </a:rPr>
                        <a:t>K</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dirty="0">
                          <a:ln>
                            <a:noFill/>
                          </a:ln>
                          <a:solidFill>
                            <a:srgbClr val="000000"/>
                          </a:solidFill>
                          <a:effectLst/>
                          <a:latin typeface="Calibri" charset="0"/>
                          <a:ea typeface="ＭＳ Ｐゴシック" charset="0"/>
                          <a:cs typeface="Calibri" charset="0"/>
                          <a:sym typeface="Arial" charset="0"/>
                        </a:rPr>
                        <a:t>1</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dirty="0">
                          <a:ln>
                            <a:noFill/>
                          </a:ln>
                          <a:solidFill>
                            <a:srgbClr val="000000"/>
                          </a:solidFill>
                          <a:effectLst/>
                          <a:latin typeface="Calibri" charset="0"/>
                          <a:ea typeface="ＭＳ Ｐゴシック" charset="0"/>
                          <a:cs typeface="Calibri" charset="0"/>
                          <a:sym typeface="Arial" charset="0"/>
                        </a:rPr>
                        <a:t>2</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dirty="0">
                          <a:ln>
                            <a:noFill/>
                          </a:ln>
                          <a:solidFill>
                            <a:srgbClr val="000000"/>
                          </a:solidFill>
                          <a:effectLst/>
                          <a:latin typeface="Calibri" charset="0"/>
                          <a:ea typeface="ＭＳ Ｐゴシック" charset="0"/>
                          <a:cs typeface="Calibri" charset="0"/>
                          <a:sym typeface="Arial" charset="0"/>
                        </a:rPr>
                        <a:t>3</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dirty="0">
                          <a:ln>
                            <a:noFill/>
                          </a:ln>
                          <a:solidFill>
                            <a:srgbClr val="000000"/>
                          </a:solidFill>
                          <a:effectLst/>
                          <a:latin typeface="Calibri" charset="0"/>
                          <a:ea typeface="ＭＳ Ｐゴシック" charset="0"/>
                          <a:cs typeface="Calibri" charset="0"/>
                          <a:sym typeface="Arial" charset="0"/>
                        </a:rPr>
                        <a:t>4</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dirty="0">
                          <a:ln>
                            <a:noFill/>
                          </a:ln>
                          <a:solidFill>
                            <a:srgbClr val="000000"/>
                          </a:solidFill>
                          <a:effectLst/>
                          <a:latin typeface="Calibri" charset="0"/>
                          <a:ea typeface="ＭＳ Ｐゴシック" charset="0"/>
                          <a:cs typeface="Calibri" charset="0"/>
                          <a:sym typeface="Arial" charset="0"/>
                        </a:rPr>
                        <a:t>5</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dirty="0">
                          <a:ln>
                            <a:noFill/>
                          </a:ln>
                          <a:solidFill>
                            <a:srgbClr val="000000"/>
                          </a:solidFill>
                          <a:effectLst/>
                          <a:latin typeface="Calibri" charset="0"/>
                          <a:ea typeface="ＭＳ Ｐゴシック" charset="0"/>
                          <a:cs typeface="Calibri" charset="0"/>
                          <a:sym typeface="Arial" charset="0"/>
                        </a:rPr>
                        <a:t>6</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dirty="0">
                          <a:ln>
                            <a:noFill/>
                          </a:ln>
                          <a:solidFill>
                            <a:srgbClr val="000000"/>
                          </a:solidFill>
                          <a:effectLst/>
                          <a:latin typeface="Calibri" charset="0"/>
                          <a:ea typeface="ＭＳ Ｐゴシック" charset="0"/>
                          <a:cs typeface="Calibri" charset="0"/>
                          <a:sym typeface="Arial" charset="0"/>
                        </a:rPr>
                        <a:t>7</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dirty="0">
                          <a:ln>
                            <a:noFill/>
                          </a:ln>
                          <a:solidFill>
                            <a:srgbClr val="000000"/>
                          </a:solidFill>
                          <a:effectLst/>
                          <a:latin typeface="Calibri" charset="0"/>
                          <a:ea typeface="ＭＳ Ｐゴシック" charset="0"/>
                          <a:cs typeface="Calibri" charset="0"/>
                          <a:sym typeface="Arial" charset="0"/>
                        </a:rPr>
                        <a:t>8</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dirty="0">
                          <a:ln>
                            <a:noFill/>
                          </a:ln>
                          <a:solidFill>
                            <a:srgbClr val="000000"/>
                          </a:solidFill>
                          <a:effectLst/>
                          <a:latin typeface="Calibri" charset="0"/>
                          <a:ea typeface="ＭＳ Ｐゴシック" charset="0"/>
                          <a:cs typeface="Calibri" charset="0"/>
                          <a:sym typeface="Arial" charset="0"/>
                        </a:rPr>
                        <a:t>High School</a:t>
                      </a:r>
                    </a:p>
                  </a:txBody>
                  <a:tcPr marL="61175" marR="61175" marT="0" marB="0" anchor="ctr"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 xmlns:p14="http://schemas.microsoft.com/office/powerpoint/2010/main" val="3995100796"/>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D8FCF837-A8E6-2542-A95E-E371F80A123A}" type="slidenum">
              <a:rPr lang="en-US">
                <a:solidFill>
                  <a:srgbClr val="FFFFFF"/>
                </a:solidFill>
              </a:rPr>
              <a:pPr eaLnBrk="1" hangingPunct="1"/>
              <a:t>15</a:t>
            </a:fld>
            <a:endParaRPr lang="en-US" dirty="0">
              <a:solidFill>
                <a:srgbClr val="FFFFFF"/>
              </a:solidFill>
            </a:endParaRPr>
          </a:p>
        </p:txBody>
      </p:sp>
      <p:graphicFrame>
        <p:nvGraphicFramePr>
          <p:cNvPr id="7" name="Shape 199"/>
          <p:cNvGraphicFramePr>
            <a:graphicFrameLocks noGrp="1"/>
          </p:cNvGraphicFramePr>
          <p:nvPr/>
        </p:nvGraphicFramePr>
        <p:xfrm>
          <a:off x="503238" y="1241425"/>
          <a:ext cx="8137525" cy="5029200"/>
        </p:xfrm>
        <a:graphic>
          <a:graphicData uri="http://schemas.openxmlformats.org/drawingml/2006/table">
            <a:tbl>
              <a:tblPr/>
              <a:tblGrid>
                <a:gridCol w="1189037"/>
                <a:gridCol w="6948488"/>
              </a:tblGrid>
              <a:tr h="917575">
                <a:tc>
                  <a:txBody>
                    <a:bodyPr/>
                    <a:lstStyle/>
                    <a:p>
                      <a:pPr marL="228600" marR="0" lvl="0" indent="-228600" algn="ctr" defTabSz="914400" rtl="0" eaLnBrk="1" fontAlgn="base" latinLnBrk="0" hangingPunct="1">
                        <a:lnSpc>
                          <a:spcPct val="115000"/>
                        </a:lnSpc>
                        <a:spcBef>
                          <a:spcPct val="0"/>
                        </a:spcBef>
                        <a:spcAft>
                          <a:spcPct val="0"/>
                        </a:spcAft>
                        <a:buClrTx/>
                        <a:buSzPct val="25000"/>
                        <a:buFontTx/>
                        <a:buNone/>
                        <a:tabLst/>
                      </a:pPr>
                      <a:r>
                        <a:rPr kumimoji="0" lang="en-US" sz="2200" b="1" i="0" u="none" strike="noStrike" cap="none" normalizeH="0" baseline="0" dirty="0">
                          <a:ln>
                            <a:noFill/>
                          </a:ln>
                          <a:solidFill>
                            <a:schemeClr val="bg1"/>
                          </a:solidFill>
                          <a:effectLst/>
                          <a:latin typeface="Calibri" charset="0"/>
                          <a:ea typeface="ＭＳ Ｐゴシック" charset="0"/>
                          <a:cs typeface="Arial" charset="0"/>
                          <a:sym typeface="Arial" charset="0"/>
                        </a:rPr>
                        <a:t>Grade</a:t>
                      </a:r>
                    </a:p>
                  </a:txBody>
                  <a:tcPr marL="68575" marR="6857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2200" b="1" i="0" u="none" strike="noStrike" cap="none" normalizeH="0" baseline="0" dirty="0">
                          <a:ln>
                            <a:noFill/>
                          </a:ln>
                          <a:solidFill>
                            <a:schemeClr val="bg1"/>
                          </a:solidFill>
                          <a:effectLst/>
                          <a:latin typeface="Calibri" charset="0"/>
                          <a:ea typeface="ＭＳ Ｐゴシック" charset="0"/>
                          <a:cs typeface="Arial" charset="0"/>
                          <a:sym typeface="Arial" charset="0"/>
                        </a:rPr>
                        <a:t>Focus Areas in Support of Rich Instruction and Expectations of Fluency and Conceptual Understanding</a:t>
                      </a:r>
                    </a:p>
                  </a:txBody>
                  <a:tcPr marL="68575" marR="6857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822325">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2200" b="0" i="0" u="none" strike="noStrike" cap="none" normalizeH="0" baseline="0" dirty="0">
                          <a:ln>
                            <a:noFill/>
                          </a:ln>
                          <a:solidFill>
                            <a:schemeClr val="tx1"/>
                          </a:solidFill>
                          <a:effectLst/>
                          <a:latin typeface="Calibri" charset="0"/>
                          <a:ea typeface="ＭＳ Ｐゴシック" charset="0"/>
                          <a:cs typeface="Arial" charset="0"/>
                          <a:sym typeface="Arial" charset="0"/>
                        </a:rPr>
                        <a:t>K–2</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25000"/>
                        <a:buFontTx/>
                        <a:buNone/>
                        <a:tabLst/>
                      </a:pPr>
                      <a:r>
                        <a:rPr kumimoji="0" lang="en-US" sz="2200" b="0" i="0" u="none" strike="noStrike" cap="none" normalizeH="0" baseline="0" dirty="0">
                          <a:ln>
                            <a:noFill/>
                          </a:ln>
                          <a:solidFill>
                            <a:schemeClr val="tx1"/>
                          </a:solidFill>
                          <a:effectLst/>
                          <a:latin typeface="Calibri" charset="0"/>
                          <a:ea typeface="ＭＳ Ｐゴシック" charset="0"/>
                          <a:cs typeface="Arial" charset="0"/>
                          <a:sym typeface="Arial" charset="0"/>
                        </a:rPr>
                        <a:t>Addition and  subtraction  - concepts, skills, and problem solving and place value</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2200" b="0" i="0" u="none" strike="noStrike" cap="none" normalizeH="0" baseline="0" dirty="0">
                          <a:ln>
                            <a:noFill/>
                          </a:ln>
                          <a:solidFill>
                            <a:schemeClr val="tx1"/>
                          </a:solidFill>
                          <a:effectLst/>
                          <a:latin typeface="Calibri" charset="0"/>
                          <a:ea typeface="ＭＳ Ｐゴシック" charset="0"/>
                          <a:cs typeface="Arial" charset="0"/>
                          <a:sym typeface="Arial" charset="0"/>
                        </a:rPr>
                        <a:t>3–5</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25000"/>
                        <a:buFontTx/>
                        <a:buNone/>
                        <a:tabLst/>
                      </a:pPr>
                      <a:r>
                        <a:rPr kumimoji="0" lang="en-US" sz="2200" b="0" i="0" u="none" strike="noStrike" cap="none" normalizeH="0" baseline="0" dirty="0">
                          <a:ln>
                            <a:noFill/>
                          </a:ln>
                          <a:solidFill>
                            <a:schemeClr val="tx1"/>
                          </a:solidFill>
                          <a:effectLst/>
                          <a:latin typeface="Calibri" charset="0"/>
                          <a:ea typeface="ＭＳ Ｐゴシック" charset="0"/>
                          <a:cs typeface="Arial" charset="0"/>
                          <a:sym typeface="Arial" charset="0"/>
                        </a:rPr>
                        <a:t>Multiplication and division of whole numbers and fractions – concepts, skills, and problem solving</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2200" b="0" i="0" u="none" strike="noStrike" cap="none" normalizeH="0" baseline="0" dirty="0">
                          <a:ln>
                            <a:noFill/>
                          </a:ln>
                          <a:solidFill>
                            <a:schemeClr val="tx1"/>
                          </a:solidFill>
                          <a:effectLst/>
                          <a:latin typeface="Calibri" charset="0"/>
                          <a:ea typeface="ＭＳ Ｐゴシック" charset="0"/>
                          <a:cs typeface="Arial" charset="0"/>
                          <a:sym typeface="Arial" charset="0"/>
                        </a:rPr>
                        <a:t>6</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25000"/>
                        <a:buFontTx/>
                        <a:buNone/>
                        <a:tabLst/>
                      </a:pPr>
                      <a:r>
                        <a:rPr kumimoji="0" lang="en-US" sz="2200" b="0" i="0" u="none" strike="noStrike" cap="none" normalizeH="0" baseline="0" dirty="0">
                          <a:ln>
                            <a:noFill/>
                          </a:ln>
                          <a:solidFill>
                            <a:schemeClr val="tx1"/>
                          </a:solidFill>
                          <a:effectLst/>
                          <a:latin typeface="Calibri" charset="0"/>
                          <a:ea typeface="ＭＳ Ｐゴシック" charset="0"/>
                          <a:cs typeface="Arial" charset="0"/>
                          <a:sym typeface="Arial" charset="0"/>
                        </a:rPr>
                        <a:t>Ratios and proportional reasoning; early expressions and equations</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2200" b="0" i="0" u="none" strike="noStrike" cap="none" normalizeH="0" baseline="0" dirty="0">
                          <a:ln>
                            <a:noFill/>
                          </a:ln>
                          <a:solidFill>
                            <a:schemeClr val="tx1"/>
                          </a:solidFill>
                          <a:effectLst/>
                          <a:latin typeface="Calibri" charset="0"/>
                          <a:ea typeface="ＭＳ Ｐゴシック" charset="0"/>
                          <a:cs typeface="Arial" charset="0"/>
                          <a:sym typeface="Arial" charset="0"/>
                        </a:rPr>
                        <a:t>7</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25000"/>
                        <a:buFontTx/>
                        <a:buNone/>
                        <a:tabLst/>
                      </a:pPr>
                      <a:r>
                        <a:rPr kumimoji="0" lang="en-US" sz="2200" b="0" i="0" u="none" strike="noStrike" cap="none" normalizeH="0" baseline="0" dirty="0">
                          <a:ln>
                            <a:noFill/>
                          </a:ln>
                          <a:solidFill>
                            <a:schemeClr val="tx1"/>
                          </a:solidFill>
                          <a:effectLst/>
                          <a:latin typeface="Calibri" charset="0"/>
                          <a:ea typeface="ＭＳ Ｐゴシック" charset="0"/>
                          <a:cs typeface="Arial" charset="0"/>
                          <a:sym typeface="Arial" charset="0"/>
                        </a:rPr>
                        <a:t>Ratios and proportional reasoning; arithmetic of rational numbers</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2200" b="0" i="0" u="none" strike="noStrike" cap="none" normalizeH="0" baseline="0" dirty="0">
                          <a:ln>
                            <a:noFill/>
                          </a:ln>
                          <a:solidFill>
                            <a:schemeClr val="tx1"/>
                          </a:solidFill>
                          <a:effectLst/>
                          <a:latin typeface="Calibri" charset="0"/>
                          <a:ea typeface="ＭＳ Ｐゴシック" charset="0"/>
                          <a:cs typeface="Arial" charset="0"/>
                          <a:sym typeface="Arial" charset="0"/>
                        </a:rPr>
                        <a:t>8</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25000"/>
                        <a:buFontTx/>
                        <a:buNone/>
                        <a:tabLst/>
                      </a:pPr>
                      <a:r>
                        <a:rPr kumimoji="0" lang="en-US" sz="2200" b="0" i="0" u="none" strike="noStrike" cap="none" normalizeH="0" baseline="0" dirty="0">
                          <a:ln>
                            <a:noFill/>
                          </a:ln>
                          <a:solidFill>
                            <a:schemeClr val="tx1"/>
                          </a:solidFill>
                          <a:effectLst/>
                          <a:latin typeface="Calibri" charset="0"/>
                          <a:ea typeface="ＭＳ Ｐゴシック" charset="0"/>
                          <a:cs typeface="Arial" charset="0"/>
                          <a:sym typeface="Arial" charset="0"/>
                        </a:rPr>
                        <a:t>Linear algebra</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r>
            </a:tbl>
          </a:graphicData>
        </a:graphic>
      </p:graphicFrame>
      <p:sp>
        <p:nvSpPr>
          <p:cNvPr id="56348" name="Shape 200"/>
          <p:cNvSpPr txBox="1">
            <a:spLocks noChangeArrowheads="1"/>
          </p:cNvSpPr>
          <p:nvPr/>
        </p:nvSpPr>
        <p:spPr bwMode="auto">
          <a:xfrm>
            <a:off x="484188" y="500063"/>
            <a:ext cx="80772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buClr>
                <a:srgbClr val="000000"/>
              </a:buClr>
              <a:buSzPct val="25000"/>
            </a:pPr>
            <a:r>
              <a:rPr lang="en-US" sz="2800" b="1" dirty="0">
                <a:solidFill>
                  <a:srgbClr val="000090"/>
                </a:solidFill>
                <a:latin typeface="+mj-lt"/>
              </a:rPr>
              <a:t>Key Areas of Focus in Mathematics</a:t>
            </a:r>
          </a:p>
        </p:txBody>
      </p:sp>
    </p:spTree>
    <p:extLst>
      <p:ext uri="{BB962C8B-B14F-4D97-AF65-F5344CB8AC3E}">
        <p14:creationId xmlns="" xmlns:p14="http://schemas.microsoft.com/office/powerpoint/2010/main" val="855887706"/>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B4FCC0E2-8FEB-E64C-9C73-8C16810586A0}" type="slidenum">
              <a:rPr lang="en-US">
                <a:solidFill>
                  <a:srgbClr val="FFFFFF"/>
                </a:solidFill>
              </a:rPr>
              <a:pPr eaLnBrk="1" hangingPunct="1"/>
              <a:t>16</a:t>
            </a:fld>
            <a:endParaRPr lang="en-US" dirty="0">
              <a:solidFill>
                <a:srgbClr val="FFFFFF"/>
              </a:solidFill>
            </a:endParaRPr>
          </a:p>
        </p:txBody>
      </p:sp>
      <p:sp>
        <p:nvSpPr>
          <p:cNvPr id="62466" name="Shape 213"/>
          <p:cNvSpPr txBox="1">
            <a:spLocks/>
          </p:cNvSpPr>
          <p:nvPr/>
        </p:nvSpPr>
        <p:spPr bwMode="auto">
          <a:xfrm>
            <a:off x="533400" y="487977"/>
            <a:ext cx="8229600" cy="9540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45700" bIns="45700" anchor="ctr">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Clr>
                <a:srgbClr val="000000"/>
              </a:buClr>
              <a:buSzPct val="25000"/>
            </a:pPr>
            <a:r>
              <a:rPr lang="en-US" sz="3200" b="1" dirty="0">
                <a:solidFill>
                  <a:srgbClr val="000090"/>
                </a:solidFill>
                <a:latin typeface="Calibri"/>
                <a:cs typeface="Calibri"/>
              </a:rPr>
              <a:t>Shift #</a:t>
            </a:r>
            <a:r>
              <a:rPr lang="en-US" sz="3200" b="1" dirty="0" smtClean="0">
                <a:solidFill>
                  <a:srgbClr val="000090"/>
                </a:solidFill>
                <a:latin typeface="Calibri"/>
                <a:cs typeface="Calibri"/>
              </a:rPr>
              <a:t>2     Coherence </a:t>
            </a:r>
            <a:endParaRPr lang="en-US" sz="3200" dirty="0" smtClean="0">
              <a:solidFill>
                <a:srgbClr val="000090"/>
              </a:solidFill>
              <a:latin typeface="Calibri"/>
              <a:cs typeface="Calibri"/>
            </a:endParaRPr>
          </a:p>
          <a:p>
            <a:pPr eaLnBrk="1" hangingPunct="1">
              <a:buClr>
                <a:srgbClr val="000000"/>
              </a:buClr>
              <a:buSzPct val="25000"/>
            </a:pPr>
            <a:r>
              <a:rPr lang="en-US" sz="2400" dirty="0" smtClean="0">
                <a:solidFill>
                  <a:srgbClr val="000090"/>
                </a:solidFill>
                <a:latin typeface="Calibri"/>
                <a:cs typeface="Calibri"/>
              </a:rPr>
              <a:t>Think Across Grades, and Link to Major </a:t>
            </a:r>
            <a:r>
              <a:rPr lang="en-US" sz="2400" dirty="0">
                <a:solidFill>
                  <a:srgbClr val="000090"/>
                </a:solidFill>
                <a:latin typeface="Calibri"/>
                <a:cs typeface="Calibri"/>
              </a:rPr>
              <a:t>Topics Within Grades</a:t>
            </a:r>
          </a:p>
        </p:txBody>
      </p:sp>
      <p:sp>
        <p:nvSpPr>
          <p:cNvPr id="6" name="Shape 214"/>
          <p:cNvSpPr txBox="1">
            <a:spLocks/>
          </p:cNvSpPr>
          <p:nvPr/>
        </p:nvSpPr>
        <p:spPr bwMode="auto">
          <a:xfrm>
            <a:off x="503238" y="1192213"/>
            <a:ext cx="8137525" cy="4319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45700" bIns="45700">
            <a:spAutoFit/>
          </a:bodyPr>
          <a:lstStyle>
            <a:lvl1pPr marL="0" indent="0" algn="l" rtl="0" fontAlgn="base">
              <a:spcBef>
                <a:spcPct val="20000"/>
              </a:spcBef>
              <a:spcAft>
                <a:spcPct val="0"/>
              </a:spcAft>
              <a:buFont typeface="Arial" charset="0"/>
              <a:buNone/>
              <a:defRPr sz="2400" kern="1200">
                <a:solidFill>
                  <a:schemeClr val="tx1">
                    <a:lumMod val="85000"/>
                    <a:lumOff val="15000"/>
                  </a:schemeClr>
                </a:solidFill>
                <a:latin typeface="+mn-lt"/>
                <a:ea typeface="+mn-ea"/>
                <a:cs typeface="+mn-cs"/>
              </a:defRPr>
            </a:lvl1pPr>
            <a:lvl2pPr marL="742950" indent="-285750" algn="l" rtl="0" fontAlgn="base">
              <a:spcBef>
                <a:spcPct val="20000"/>
              </a:spcBef>
              <a:spcAft>
                <a:spcPct val="0"/>
              </a:spcAft>
              <a:buFont typeface="Arial" pitchFamily="34" charset="0"/>
              <a:buChar char="•"/>
              <a:defRPr sz="2000" kern="1200">
                <a:solidFill>
                  <a:schemeClr val="tx1">
                    <a:lumMod val="85000"/>
                    <a:lumOff val="15000"/>
                  </a:schemeClr>
                </a:solidFill>
                <a:latin typeface="+mn-lt"/>
                <a:ea typeface="+mn-ea"/>
                <a:cs typeface="+mn-cs"/>
              </a:defRPr>
            </a:lvl2pPr>
            <a:lvl3pPr marL="1143000" indent="-228600" algn="l" rtl="0" fontAlgn="base">
              <a:spcBef>
                <a:spcPct val="20000"/>
              </a:spcBef>
              <a:spcAft>
                <a:spcPct val="0"/>
              </a:spcAft>
              <a:buFont typeface="Calibri" pitchFamily="34" charset="0"/>
              <a:buChar char="‒"/>
              <a:defRPr sz="1800" kern="1200">
                <a:solidFill>
                  <a:schemeClr val="tx1">
                    <a:lumMod val="85000"/>
                    <a:lumOff val="15000"/>
                  </a:schemeClr>
                </a:solidFill>
                <a:latin typeface="+mn-lt"/>
                <a:ea typeface="+mn-ea"/>
                <a:cs typeface="+mn-cs"/>
              </a:defRPr>
            </a:lvl3pPr>
            <a:lvl4pPr marL="1600200" indent="-228600" algn="l" rtl="0" fontAlgn="base">
              <a:spcBef>
                <a:spcPct val="20000"/>
              </a:spcBef>
              <a:spcAft>
                <a:spcPct val="0"/>
              </a:spcAft>
              <a:buFont typeface="Wingdings" pitchFamily="2" charset="2"/>
              <a:buChar char="§"/>
              <a:defRPr sz="1600" kern="1200">
                <a:solidFill>
                  <a:schemeClr val="tx1">
                    <a:lumMod val="85000"/>
                    <a:lumOff val="1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14000"/>
              </a:lnSpc>
              <a:spcBef>
                <a:spcPts val="1200"/>
              </a:spcBef>
              <a:buClr>
                <a:srgbClr val="000000"/>
              </a:buClr>
              <a:buSzPct val="132000"/>
              <a:buFont typeface="Arial" charset="0"/>
              <a:buChar char="•"/>
              <a:defRPr/>
            </a:pPr>
            <a:endParaRPr lang="en-US" sz="2800" dirty="0" smtClean="0">
              <a:solidFill>
                <a:schemeClr val="tx1">
                  <a:lumMod val="95000"/>
                  <a:lumOff val="5000"/>
                </a:schemeClr>
              </a:solidFill>
              <a:sym typeface="Arial"/>
            </a:endParaRPr>
          </a:p>
          <a:p>
            <a:pPr marL="342900" indent="-342900">
              <a:lnSpc>
                <a:spcPct val="114000"/>
              </a:lnSpc>
              <a:spcBef>
                <a:spcPts val="1200"/>
              </a:spcBef>
              <a:buClr>
                <a:srgbClr val="000000"/>
              </a:buClr>
              <a:buSzPct val="132000"/>
              <a:buFont typeface="Arial" charset="0"/>
              <a:buChar char="•"/>
              <a:defRPr/>
            </a:pPr>
            <a:r>
              <a:rPr lang="x-none" sz="2800" dirty="0" smtClean="0">
                <a:solidFill>
                  <a:schemeClr val="tx1">
                    <a:lumMod val="95000"/>
                    <a:lumOff val="5000"/>
                  </a:schemeClr>
                </a:solidFill>
                <a:sym typeface="Arial"/>
              </a:rPr>
              <a:t>Carefully connect the learning within and across grades so that students can build new understanding on foundations built in previous years. </a:t>
            </a:r>
          </a:p>
          <a:p>
            <a:pPr marL="342900" indent="-342900">
              <a:lnSpc>
                <a:spcPct val="114000"/>
              </a:lnSpc>
              <a:spcBef>
                <a:spcPts val="1200"/>
              </a:spcBef>
              <a:buClr>
                <a:srgbClr val="000000"/>
              </a:buClr>
              <a:buSzPct val="132000"/>
              <a:buFont typeface="Arial" charset="0"/>
              <a:buChar char="•"/>
              <a:defRPr/>
            </a:pPr>
            <a:r>
              <a:rPr lang="x-none" sz="2800" dirty="0" smtClean="0">
                <a:solidFill>
                  <a:schemeClr val="tx1">
                    <a:lumMod val="95000"/>
                    <a:lumOff val="5000"/>
                  </a:schemeClr>
                </a:solidFill>
                <a:sym typeface="Arial"/>
              </a:rPr>
              <a:t>Begin to count on solid conceptual understanding of core content and build on it. Each standard is not a new event, but an extension of previous learning.</a:t>
            </a:r>
            <a:endParaRPr lang="x-none" sz="2800" dirty="0">
              <a:solidFill>
                <a:schemeClr val="tx1">
                  <a:lumMod val="95000"/>
                  <a:lumOff val="5000"/>
                </a:schemeClr>
              </a:solidFill>
              <a:sym typeface="Arial"/>
            </a:endParaRPr>
          </a:p>
        </p:txBody>
      </p:sp>
    </p:spTree>
    <p:extLst>
      <p:ext uri="{BB962C8B-B14F-4D97-AF65-F5344CB8AC3E}">
        <p14:creationId xmlns="" xmlns:p14="http://schemas.microsoft.com/office/powerpoint/2010/main" val="3069614636"/>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9A21B2F4-F44E-D04B-9F05-91E5EB403C5F}" type="slidenum">
              <a:rPr lang="en-US">
                <a:solidFill>
                  <a:srgbClr val="FFFFFF"/>
                </a:solidFill>
              </a:rPr>
              <a:pPr eaLnBrk="1" hangingPunct="1"/>
              <a:t>17</a:t>
            </a:fld>
            <a:endParaRPr lang="en-US" dirty="0">
              <a:solidFill>
                <a:srgbClr val="FFFFFF"/>
              </a:solidFill>
            </a:endParaRPr>
          </a:p>
        </p:txBody>
      </p:sp>
      <p:sp>
        <p:nvSpPr>
          <p:cNvPr id="66562" name="Shape 220"/>
          <p:cNvSpPr>
            <a:spLocks noGrp="1"/>
          </p:cNvSpPr>
          <p:nvPr>
            <p:ph type="title"/>
          </p:nvPr>
        </p:nvSpPr>
        <p:spPr>
          <a:xfrm>
            <a:off x="498475" y="480120"/>
            <a:ext cx="8229600" cy="523180"/>
          </a:xfrm>
        </p:spPr>
        <p:txBody>
          <a:bodyPr tIns="45700" bIns="45700">
            <a:spAutoFit/>
          </a:bodyPr>
          <a:lstStyle/>
          <a:p>
            <a:pPr algn="ctr" eaLnBrk="1" hangingPunct="1">
              <a:buClr>
                <a:srgbClr val="000000"/>
              </a:buClr>
              <a:buSzPct val="25000"/>
            </a:pPr>
            <a:r>
              <a:rPr lang="en-US" sz="2800" b="1" dirty="0" smtClean="0">
                <a:solidFill>
                  <a:srgbClr val="000090"/>
                </a:solidFill>
                <a:latin typeface="Calibri"/>
                <a:cs typeface="Calibri"/>
                <a:sym typeface="Arial" charset="0"/>
              </a:rPr>
              <a:t>  Coherence</a:t>
            </a:r>
            <a:r>
              <a:rPr lang="en-US" sz="2800" b="1" dirty="0">
                <a:solidFill>
                  <a:srgbClr val="000090"/>
                </a:solidFill>
                <a:latin typeface="Calibri"/>
                <a:cs typeface="Calibri"/>
                <a:sym typeface="Arial" charset="0"/>
              </a:rPr>
              <a:t>: </a:t>
            </a:r>
            <a:r>
              <a:rPr lang="en-US" sz="2800" b="1" i="1" dirty="0">
                <a:solidFill>
                  <a:srgbClr val="000090"/>
                </a:solidFill>
                <a:latin typeface="Calibri"/>
                <a:cs typeface="Calibri"/>
                <a:sym typeface="Arial" charset="0"/>
              </a:rPr>
              <a:t>Think</a:t>
            </a:r>
            <a:r>
              <a:rPr lang="en-US" sz="2800" b="1" dirty="0">
                <a:solidFill>
                  <a:srgbClr val="000090"/>
                </a:solidFill>
                <a:latin typeface="Calibri"/>
                <a:cs typeface="Calibri"/>
                <a:sym typeface="Arial" charset="0"/>
              </a:rPr>
              <a:t> Across Grades</a:t>
            </a:r>
          </a:p>
        </p:txBody>
      </p:sp>
      <p:sp>
        <p:nvSpPr>
          <p:cNvPr id="6" name="Content Placeholder 5"/>
          <p:cNvSpPr>
            <a:spLocks noGrp="1"/>
          </p:cNvSpPr>
          <p:nvPr>
            <p:ph sz="quarter" idx="1"/>
          </p:nvPr>
        </p:nvSpPr>
        <p:spPr>
          <a:xfrm>
            <a:off x="762000" y="1524000"/>
            <a:ext cx="7772400" cy="4572000"/>
          </a:xfrm>
        </p:spPr>
        <p:txBody>
          <a:bodyPr>
            <a:normAutofit fontScale="92500"/>
          </a:bodyPr>
          <a:lstStyle/>
          <a:p>
            <a:pPr marL="342900" indent="-342900">
              <a:lnSpc>
                <a:spcPct val="90000"/>
              </a:lnSpc>
              <a:spcBef>
                <a:spcPts val="475"/>
              </a:spcBef>
              <a:spcAft>
                <a:spcPts val="1800"/>
              </a:spcAft>
              <a:buClr>
                <a:srgbClr val="000000"/>
              </a:buClr>
              <a:buSzPct val="31000"/>
              <a:buNone/>
            </a:pPr>
            <a:r>
              <a:rPr lang="en-US" i="1" dirty="0" smtClean="0">
                <a:solidFill>
                  <a:srgbClr val="000000"/>
                </a:solidFill>
                <a:latin typeface="Calibri" charset="0"/>
                <a:cs typeface="Calibri" charset="0"/>
                <a:sym typeface="Arial" charset="0"/>
              </a:rPr>
              <a:t>Example: Fractions</a:t>
            </a:r>
          </a:p>
          <a:p>
            <a:pPr marL="342900" indent="-342900">
              <a:lnSpc>
                <a:spcPct val="114000"/>
              </a:lnSpc>
              <a:spcBef>
                <a:spcPts val="475"/>
              </a:spcBef>
              <a:buClr>
                <a:srgbClr val="000000"/>
              </a:buClr>
              <a:buSzPct val="25000"/>
              <a:buNone/>
            </a:pPr>
            <a:r>
              <a:rPr lang="ja-JP" altLang="en-US" sz="2400" smtClean="0">
                <a:solidFill>
                  <a:srgbClr val="000000"/>
                </a:solidFill>
                <a:latin typeface="Calibri" charset="0"/>
                <a:cs typeface="Calibri" charset="0"/>
                <a:sym typeface="Arial" charset="0"/>
              </a:rPr>
              <a:t>“</a:t>
            </a:r>
            <a:r>
              <a:rPr lang="en-US" altLang="ja-JP" sz="2400" i="1" dirty="0" smtClean="0">
                <a:solidFill>
                  <a:srgbClr val="000000"/>
                </a:solidFill>
                <a:latin typeface="Calibri" charset="0"/>
                <a:cs typeface="Calibri" charset="0"/>
                <a:sym typeface="Arial" charset="0"/>
              </a:rPr>
              <a:t>The </a:t>
            </a:r>
            <a:r>
              <a:rPr lang="en-US" altLang="ja-JP" sz="2400" b="1" i="1" dirty="0" smtClean="0">
                <a:solidFill>
                  <a:srgbClr val="C00000"/>
                </a:solidFill>
                <a:latin typeface="Calibri" charset="0"/>
                <a:cs typeface="Calibri" charset="0"/>
                <a:sym typeface="Arial" charset="0"/>
              </a:rPr>
              <a:t>coherence</a:t>
            </a:r>
            <a:r>
              <a:rPr lang="en-US" altLang="ja-JP" sz="2400" i="1" dirty="0" smtClean="0">
                <a:solidFill>
                  <a:srgbClr val="000000"/>
                </a:solidFill>
                <a:latin typeface="Calibri" charset="0"/>
                <a:cs typeface="Calibri" charset="0"/>
                <a:sym typeface="Arial" charset="0"/>
              </a:rPr>
              <a:t> and sequential nature of mathematics dictate the foundational skills that are necessary for the learning of algebra. The most important foundational skill not presently developed appears to be proficiency with fractions (including decimals, percents, and negative fractions). </a:t>
            </a:r>
            <a:r>
              <a:rPr lang="en-US" altLang="ja-JP" sz="2400" b="1" i="1" dirty="0" smtClean="0">
                <a:solidFill>
                  <a:srgbClr val="00B050"/>
                </a:solidFill>
                <a:latin typeface="Calibri" charset="0"/>
                <a:cs typeface="Calibri" charset="0"/>
                <a:sym typeface="Arial" charset="0"/>
              </a:rPr>
              <a:t>The teaching of fractions must be acknowledged as critically important and improved before an increase in student achievement in algebra can be expected</a:t>
            </a:r>
            <a:r>
              <a:rPr lang="en-US" altLang="ja-JP" sz="2400" i="1" dirty="0" smtClean="0">
                <a:solidFill>
                  <a:srgbClr val="000000"/>
                </a:solidFill>
                <a:latin typeface="Calibri" charset="0"/>
                <a:cs typeface="Calibri" charset="0"/>
                <a:sym typeface="Arial" charset="0"/>
              </a:rPr>
              <a:t>.</a:t>
            </a:r>
            <a:r>
              <a:rPr lang="ja-JP" altLang="en-US" sz="2400" smtClean="0">
                <a:solidFill>
                  <a:srgbClr val="000000"/>
                </a:solidFill>
                <a:latin typeface="Calibri" charset="0"/>
                <a:cs typeface="Calibri" charset="0"/>
                <a:sym typeface="Arial" charset="0"/>
              </a:rPr>
              <a:t>”</a:t>
            </a:r>
            <a:endParaRPr lang="en-US" altLang="ja-JP" sz="2400" dirty="0" smtClean="0">
              <a:solidFill>
                <a:srgbClr val="000000"/>
              </a:solidFill>
              <a:latin typeface="Calibri" charset="0"/>
              <a:cs typeface="Calibri" charset="0"/>
              <a:sym typeface="Arial" charset="0"/>
            </a:endParaRPr>
          </a:p>
          <a:p>
            <a:pPr marL="342900" indent="-342900" algn="r">
              <a:lnSpc>
                <a:spcPct val="114000"/>
              </a:lnSpc>
              <a:spcBef>
                <a:spcPts val="2400"/>
              </a:spcBef>
              <a:buClr>
                <a:srgbClr val="000000"/>
              </a:buClr>
              <a:buSzPct val="25000"/>
              <a:buNone/>
            </a:pPr>
            <a:r>
              <a:rPr lang="en-US" sz="1900" dirty="0" smtClean="0">
                <a:solidFill>
                  <a:srgbClr val="000000"/>
                </a:solidFill>
                <a:latin typeface="Calibri" charset="0"/>
                <a:cs typeface="Calibri" charset="0"/>
                <a:sym typeface="Arial" charset="0"/>
              </a:rPr>
              <a:t>Final Report of the National Mathematics Advisory Panel (2008, p. 18) </a:t>
            </a:r>
          </a:p>
          <a:p>
            <a:endParaRPr lang="en-US" dirty="0"/>
          </a:p>
        </p:txBody>
      </p:sp>
    </p:spTree>
    <p:extLst>
      <p:ext uri="{BB962C8B-B14F-4D97-AF65-F5344CB8AC3E}">
        <p14:creationId xmlns="" xmlns:p14="http://schemas.microsoft.com/office/powerpoint/2010/main" val="2344795584"/>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09" name="Shape 202"/>
          <p:cNvGrpSpPr>
            <a:grpSpLocks/>
          </p:cNvGrpSpPr>
          <p:nvPr/>
        </p:nvGrpSpPr>
        <p:grpSpPr bwMode="auto">
          <a:xfrm>
            <a:off x="4237038" y="457200"/>
            <a:ext cx="4140200" cy="5621338"/>
            <a:chOff x="4705373" y="-114194"/>
            <a:chExt cx="3047962" cy="6665417"/>
          </a:xfrm>
        </p:grpSpPr>
        <p:sp>
          <p:nvSpPr>
            <p:cNvPr id="68617" name="Shape 203"/>
            <p:cNvSpPr txBox="1">
              <a:spLocks noChangeArrowheads="1"/>
            </p:cNvSpPr>
            <p:nvPr/>
          </p:nvSpPr>
          <p:spPr bwMode="auto">
            <a:xfrm>
              <a:off x="5738798" y="344488"/>
              <a:ext cx="2011362" cy="93194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spcAft>
                  <a:spcPts val="1000"/>
                </a:spcAft>
                <a:buClr>
                  <a:srgbClr val="000000"/>
                </a:buClr>
                <a:buSzPct val="25000"/>
                <a:buFont typeface="Arial" charset="0"/>
                <a:buNone/>
              </a:pPr>
              <a:r>
                <a:rPr lang="en-US" sz="1200" dirty="0"/>
                <a:t>4.NF.4. Apply and extend previous understandings of multiplication to multiply a fraction by a whole number.</a:t>
              </a:r>
            </a:p>
          </p:txBody>
        </p:sp>
        <p:sp>
          <p:nvSpPr>
            <p:cNvPr id="68618" name="Shape 204"/>
            <p:cNvSpPr txBox="1">
              <a:spLocks noChangeArrowheads="1"/>
            </p:cNvSpPr>
            <p:nvPr/>
          </p:nvSpPr>
          <p:spPr bwMode="auto">
            <a:xfrm>
              <a:off x="5741973" y="1642818"/>
              <a:ext cx="2011362" cy="201335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spcAft>
                  <a:spcPts val="1000"/>
                </a:spcAft>
                <a:buClr>
                  <a:srgbClr val="000000"/>
                </a:buClr>
                <a:buSzPct val="25000"/>
                <a:buFont typeface="Arial" charset="0"/>
                <a:buNone/>
              </a:pPr>
              <a:r>
                <a:rPr lang="en-US" sz="1200" dirty="0"/>
                <a:t>5.NF.4. Apply and extend previous understandings of multiplication to multiply a fraction or whole number by a fraction.</a:t>
              </a:r>
            </a:p>
            <a:p>
              <a:pPr eaLnBrk="1" hangingPunct="1">
                <a:spcAft>
                  <a:spcPts val="1000"/>
                </a:spcAft>
                <a:buClr>
                  <a:srgbClr val="000000"/>
                </a:buClr>
                <a:buSzPct val="25000"/>
                <a:buFont typeface="Arial" charset="0"/>
                <a:buNone/>
              </a:pPr>
              <a:r>
                <a:rPr lang="en-US" sz="1200" dirty="0"/>
                <a:t>5.NF.7. Apply and extend previous understandings of division to divide unit fractions by whole numbers and whole numbers by unit fractions.</a:t>
              </a:r>
            </a:p>
          </p:txBody>
        </p:sp>
        <p:sp>
          <p:nvSpPr>
            <p:cNvPr id="68619" name="Shape 205"/>
            <p:cNvSpPr txBox="1">
              <a:spLocks noChangeArrowheads="1"/>
            </p:cNvSpPr>
            <p:nvPr/>
          </p:nvSpPr>
          <p:spPr bwMode="auto">
            <a:xfrm>
              <a:off x="5715000" y="3962400"/>
              <a:ext cx="2011362" cy="258882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spcAft>
                  <a:spcPts val="1000"/>
                </a:spcAft>
                <a:buClr>
                  <a:srgbClr val="000000"/>
                </a:buClr>
                <a:buSzPct val="25000"/>
                <a:buFont typeface="Arial" charset="0"/>
                <a:buNone/>
              </a:pPr>
              <a:r>
                <a:rPr lang="en-US" sz="1200" dirty="0"/>
                <a:t>6.NS.  Apply and extend previous understandings of multiplication and division to divide fractions by fractions.</a:t>
              </a:r>
              <a:br>
                <a:rPr lang="en-US" sz="1200" dirty="0"/>
              </a:br>
              <a:r>
                <a:rPr lang="en-US" sz="1200" dirty="0"/>
                <a:t/>
              </a:r>
              <a:br>
                <a:rPr lang="en-US" sz="1200" dirty="0"/>
              </a:br>
              <a:r>
                <a:rPr lang="en-US" sz="1200" dirty="0"/>
                <a:t>6.NS.1. Interpret and compute quotients of fractions, and solve word problems involving division of fractions by fractions, e.g., by using visual fraction models and equations to represent </a:t>
              </a:r>
              <a:r>
                <a:rPr lang="en-US" sz="1200" dirty="0">
                  <a:solidFill>
                    <a:srgbClr val="FFFFFF"/>
                  </a:solidFill>
                </a:rPr>
                <a:t>the problem.</a:t>
              </a:r>
            </a:p>
          </p:txBody>
        </p:sp>
        <p:sp>
          <p:nvSpPr>
            <p:cNvPr id="68620" name="Shape 206"/>
            <p:cNvSpPr txBox="1">
              <a:spLocks noChangeArrowheads="1"/>
            </p:cNvSpPr>
            <p:nvPr/>
          </p:nvSpPr>
          <p:spPr bwMode="auto">
            <a:xfrm>
              <a:off x="4705375" y="569955"/>
              <a:ext cx="950913" cy="401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r" eaLnBrk="1" hangingPunct="1">
                <a:spcAft>
                  <a:spcPts val="1000"/>
                </a:spcAft>
                <a:buClr>
                  <a:srgbClr val="000000"/>
                </a:buClr>
                <a:buSzPct val="25000"/>
                <a:buFont typeface="Arial" charset="0"/>
                <a:buNone/>
              </a:pPr>
              <a:r>
                <a:rPr lang="en-US" sz="1600" b="1" dirty="0"/>
                <a:t>Grade 4</a:t>
              </a:r>
            </a:p>
          </p:txBody>
        </p:sp>
        <p:sp>
          <p:nvSpPr>
            <p:cNvPr id="68621" name="Shape 207"/>
            <p:cNvSpPr txBox="1">
              <a:spLocks noChangeArrowheads="1"/>
            </p:cNvSpPr>
            <p:nvPr/>
          </p:nvSpPr>
          <p:spPr bwMode="auto">
            <a:xfrm>
              <a:off x="4705373" y="2408989"/>
              <a:ext cx="950913" cy="401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r" eaLnBrk="1" hangingPunct="1">
                <a:spcAft>
                  <a:spcPts val="1000"/>
                </a:spcAft>
                <a:buClr>
                  <a:srgbClr val="000000"/>
                </a:buClr>
                <a:buSzPct val="25000"/>
                <a:buFont typeface="Arial" charset="0"/>
                <a:buNone/>
              </a:pPr>
              <a:r>
                <a:rPr lang="en-US" sz="1600" b="1" dirty="0"/>
                <a:t>Grade 5</a:t>
              </a:r>
            </a:p>
          </p:txBody>
        </p:sp>
        <p:sp>
          <p:nvSpPr>
            <p:cNvPr id="68622" name="Shape 208"/>
            <p:cNvSpPr txBox="1">
              <a:spLocks noChangeArrowheads="1"/>
            </p:cNvSpPr>
            <p:nvPr/>
          </p:nvSpPr>
          <p:spPr bwMode="auto">
            <a:xfrm>
              <a:off x="4705374" y="5016306"/>
              <a:ext cx="950913" cy="401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r" eaLnBrk="1" hangingPunct="1">
                <a:spcAft>
                  <a:spcPts val="1000"/>
                </a:spcAft>
                <a:buClr>
                  <a:srgbClr val="000000"/>
                </a:buClr>
                <a:buSzPct val="25000"/>
                <a:buFont typeface="Arial" charset="0"/>
                <a:buNone/>
              </a:pPr>
              <a:r>
                <a:rPr lang="en-US" sz="1600" b="1" dirty="0"/>
                <a:t>Grade 6</a:t>
              </a:r>
            </a:p>
          </p:txBody>
        </p:sp>
        <p:sp>
          <p:nvSpPr>
            <p:cNvPr id="68623" name="Shape 209"/>
            <p:cNvSpPr txBox="1">
              <a:spLocks noChangeArrowheads="1"/>
            </p:cNvSpPr>
            <p:nvPr/>
          </p:nvSpPr>
          <p:spPr bwMode="auto">
            <a:xfrm>
              <a:off x="6193652" y="-114194"/>
              <a:ext cx="949324" cy="43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hangingPunct="1">
                <a:spcAft>
                  <a:spcPts val="1000"/>
                </a:spcAft>
                <a:buClr>
                  <a:srgbClr val="000000"/>
                </a:buClr>
                <a:buSzPct val="25000"/>
                <a:buFont typeface="Arial" charset="0"/>
                <a:buNone/>
              </a:pPr>
              <a:r>
                <a:rPr lang="en-US" sz="1800" b="1" dirty="0"/>
                <a:t>CCSS</a:t>
              </a:r>
            </a:p>
          </p:txBody>
        </p:sp>
      </p:grpSp>
      <p:grpSp>
        <p:nvGrpSpPr>
          <p:cNvPr id="68610" name="Group 22"/>
          <p:cNvGrpSpPr>
            <a:grpSpLocks/>
          </p:cNvGrpSpPr>
          <p:nvPr/>
        </p:nvGrpSpPr>
        <p:grpSpPr bwMode="auto">
          <a:xfrm>
            <a:off x="950913" y="457200"/>
            <a:ext cx="2822575" cy="4910138"/>
            <a:chOff x="381000" y="381000"/>
            <a:chExt cx="2822670" cy="4910054"/>
          </a:xfrm>
        </p:grpSpPr>
        <p:pic>
          <p:nvPicPr>
            <p:cNvPr id="68613" name="Picture 1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381000"/>
              <a:ext cx="2822670" cy="48687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8614" name="AutoShape 2"/>
            <p:cNvSpPr>
              <a:spLocks noChangeArrowheads="1"/>
            </p:cNvSpPr>
            <p:nvPr/>
          </p:nvSpPr>
          <p:spPr bwMode="auto">
            <a:xfrm>
              <a:off x="453231" y="2286000"/>
              <a:ext cx="917575" cy="711200"/>
            </a:xfrm>
            <a:prstGeom prst="roundRect">
              <a:avLst>
                <a:gd name="adj" fmla="val 16667"/>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68615" name="AutoShape 3"/>
            <p:cNvSpPr>
              <a:spLocks noChangeArrowheads="1"/>
            </p:cNvSpPr>
            <p:nvPr/>
          </p:nvSpPr>
          <p:spPr bwMode="auto">
            <a:xfrm>
              <a:off x="1520031" y="2362200"/>
              <a:ext cx="762000" cy="2928854"/>
            </a:xfrm>
            <a:prstGeom prst="roundRect">
              <a:avLst>
                <a:gd name="adj" fmla="val 16667"/>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68616" name="AutoShape 4"/>
            <p:cNvSpPr>
              <a:spLocks noChangeArrowheads="1"/>
            </p:cNvSpPr>
            <p:nvPr/>
          </p:nvSpPr>
          <p:spPr bwMode="auto">
            <a:xfrm>
              <a:off x="2434431" y="762000"/>
              <a:ext cx="552450" cy="847726"/>
            </a:xfrm>
            <a:prstGeom prst="roundRect">
              <a:avLst>
                <a:gd name="adj" fmla="val 16667"/>
              </a:avLst>
            </a:prstGeom>
            <a:noFill/>
            <a:ln w="952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grpSp>
      <p:sp>
        <p:nvSpPr>
          <p:cNvPr id="68611"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CB23525E-ADC0-6A43-8F03-E94A0EB002A8}" type="slidenum">
              <a:rPr lang="en-US">
                <a:solidFill>
                  <a:srgbClr val="FFFFFF"/>
                </a:solidFill>
              </a:rPr>
              <a:pPr eaLnBrk="1" hangingPunct="1"/>
              <a:t>18</a:t>
            </a:fld>
            <a:endParaRPr lang="en-US" dirty="0">
              <a:solidFill>
                <a:srgbClr val="FFFFFF"/>
              </a:solidFill>
            </a:endParaRPr>
          </a:p>
        </p:txBody>
      </p:sp>
      <p:sp>
        <p:nvSpPr>
          <p:cNvPr id="68612" name="Text Box 7"/>
          <p:cNvSpPr txBox="1">
            <a:spLocks noChangeArrowheads="1"/>
          </p:cNvSpPr>
          <p:nvPr/>
        </p:nvSpPr>
        <p:spPr bwMode="auto">
          <a:xfrm>
            <a:off x="947738" y="5418138"/>
            <a:ext cx="2743200" cy="83026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spcAft>
                <a:spcPts val="1000"/>
              </a:spcAft>
            </a:pPr>
            <a:r>
              <a:rPr lang="en-US" sz="1200" i="1" dirty="0">
                <a:solidFill>
                  <a:schemeClr val="tx1"/>
                </a:solidFill>
                <a:latin typeface="Calibri" charset="0"/>
              </a:rPr>
              <a:t>Informing Grades 1-6 Mathematics Standards Development</a:t>
            </a:r>
            <a:r>
              <a:rPr lang="en-US" sz="1200" i="1" dirty="0">
                <a:latin typeface="Calibri" charset="0"/>
              </a:rPr>
              <a:t>: What Can Be Learned from High-Performing Hong Kong, Singapore, and Korea?</a:t>
            </a:r>
            <a:r>
              <a:rPr lang="en-US" sz="1200" dirty="0">
                <a:latin typeface="Calibri" charset="0"/>
              </a:rPr>
              <a:t> American Institutes for Research (2009, p. 13)</a:t>
            </a:r>
            <a:endParaRPr lang="en-US" sz="1800" dirty="0"/>
          </a:p>
        </p:txBody>
      </p:sp>
    </p:spTree>
    <p:extLst>
      <p:ext uri="{BB962C8B-B14F-4D97-AF65-F5344CB8AC3E}">
        <p14:creationId xmlns="" xmlns:p14="http://schemas.microsoft.com/office/powerpoint/2010/main" val="4249053159"/>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hape 215"/>
          <p:cNvSpPr>
            <a:spLocks noGrp="1"/>
          </p:cNvSpPr>
          <p:nvPr>
            <p:ph type="title"/>
          </p:nvPr>
        </p:nvSpPr>
        <p:spPr/>
        <p:txBody>
          <a:bodyPr lIns="91425" tIns="45700" rIns="91425" bIns="45700">
            <a:spAutoFit/>
          </a:bodyPr>
          <a:lstStyle/>
          <a:p>
            <a:pPr algn="ctr" eaLnBrk="1" hangingPunct="1">
              <a:buClr>
                <a:srgbClr val="000000"/>
              </a:buClr>
              <a:buSzPct val="25000"/>
            </a:pPr>
            <a:r>
              <a:rPr lang="en-US" sz="4400" b="0" dirty="0">
                <a:solidFill>
                  <a:srgbClr val="000000"/>
                </a:solidFill>
                <a:latin typeface="Arial" charset="0"/>
                <a:cs typeface="Arial" charset="0"/>
                <a:sym typeface="Arial" charset="0"/>
              </a:rPr>
              <a:t> </a:t>
            </a:r>
          </a:p>
        </p:txBody>
      </p:sp>
      <p:sp>
        <p:nvSpPr>
          <p:cNvPr id="70658" name="Shape 216"/>
          <p:cNvSpPr>
            <a:spLocks noGrp="1"/>
          </p:cNvSpPr>
          <p:nvPr>
            <p:ph idx="1"/>
          </p:nvPr>
        </p:nvSpPr>
        <p:spPr/>
        <p:txBody>
          <a:bodyPr lIns="91425" tIns="45700" rIns="91425" bIns="45700">
            <a:spAutoFit/>
          </a:bodyPr>
          <a:lstStyle/>
          <a:p>
            <a:pPr eaLnBrk="1" hangingPunct="1">
              <a:spcBef>
                <a:spcPts val="638"/>
              </a:spcBef>
              <a:buClr>
                <a:srgbClr val="000000"/>
              </a:buClr>
              <a:buSzPct val="25000"/>
            </a:pPr>
            <a:r>
              <a:rPr lang="en-US" sz="3200" dirty="0">
                <a:solidFill>
                  <a:srgbClr val="000000"/>
                </a:solidFill>
                <a:latin typeface="Arial" charset="0"/>
                <a:cs typeface="Arial" charset="0"/>
                <a:sym typeface="Arial" charset="0"/>
              </a:rPr>
              <a:t> </a:t>
            </a:r>
          </a:p>
        </p:txBody>
      </p:sp>
      <p:sp>
        <p:nvSpPr>
          <p:cNvPr id="70659" name="Shape 218"/>
          <p:cNvSpPr>
            <a:spLocks noGrp="1"/>
          </p:cNvSpPr>
          <p:nvPr>
            <p:ph type="sldNum" sz="quarter" idx="10"/>
          </p:nvPr>
        </p:nvSpPr>
        <p:spPr>
          <a:noFill/>
        </p:spPr>
        <p:txBody>
          <a:bodyPr lIns="91425" tIns="45700" rIns="91425"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SzPct val="25000"/>
            </a:pPr>
            <a:r>
              <a:rPr lang="en-US" dirty="0">
                <a:solidFill>
                  <a:srgbClr val="FFFFFF"/>
                </a:solidFill>
              </a:rPr>
              <a:t> </a:t>
            </a:r>
          </a:p>
        </p:txBody>
      </p:sp>
      <p:grpSp>
        <p:nvGrpSpPr>
          <p:cNvPr id="70660" name="Group 1"/>
          <p:cNvGrpSpPr>
            <a:grpSpLocks/>
          </p:cNvGrpSpPr>
          <p:nvPr/>
        </p:nvGrpSpPr>
        <p:grpSpPr bwMode="auto">
          <a:xfrm>
            <a:off x="444500" y="1609725"/>
            <a:ext cx="8255000" cy="4486275"/>
            <a:chOff x="364296" y="1870244"/>
            <a:chExt cx="8255756" cy="4486105"/>
          </a:xfrm>
        </p:grpSpPr>
        <p:grpSp>
          <p:nvGrpSpPr>
            <p:cNvPr id="70664" name="Shape 219"/>
            <p:cNvGrpSpPr>
              <a:grpSpLocks/>
            </p:cNvGrpSpPr>
            <p:nvPr/>
          </p:nvGrpSpPr>
          <p:grpSpPr bwMode="auto">
            <a:xfrm>
              <a:off x="364296" y="5631924"/>
              <a:ext cx="3665950" cy="724425"/>
              <a:chOff x="410747" y="4152237"/>
              <a:chExt cx="3665950" cy="724425"/>
            </a:xfrm>
          </p:grpSpPr>
          <p:sp>
            <p:nvSpPr>
              <p:cNvPr id="70674" name="Shape 220"/>
              <p:cNvSpPr>
                <a:spLocks noChangeArrowheads="1"/>
              </p:cNvSpPr>
              <p:nvPr/>
            </p:nvSpPr>
            <p:spPr bwMode="auto">
              <a:xfrm>
                <a:off x="457199" y="4152237"/>
                <a:ext cx="3619499" cy="286412"/>
              </a:xfrm>
              <a:prstGeom prst="rect">
                <a:avLst/>
              </a:prstGeom>
              <a:blipFill dpi="0" rotWithShape="1">
                <a:blip r:embed="rId3" cstate="print"/>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
            <p:nvSpPr>
              <p:cNvPr id="70675" name="Shape 221"/>
              <p:cNvSpPr>
                <a:spLocks noChangeArrowheads="1"/>
              </p:cNvSpPr>
              <p:nvPr/>
            </p:nvSpPr>
            <p:spPr bwMode="auto">
              <a:xfrm>
                <a:off x="410747" y="4381500"/>
                <a:ext cx="3619499" cy="495162"/>
              </a:xfrm>
              <a:prstGeom prst="rect">
                <a:avLst/>
              </a:prstGeom>
              <a:blipFill dpi="0" rotWithShape="1">
                <a:blip r:embed="rId4" cstate="print"/>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grpSp>
        <p:grpSp>
          <p:nvGrpSpPr>
            <p:cNvPr id="70665" name="Shape 222"/>
            <p:cNvGrpSpPr>
              <a:grpSpLocks/>
            </p:cNvGrpSpPr>
            <p:nvPr/>
          </p:nvGrpSpPr>
          <p:grpSpPr bwMode="auto">
            <a:xfrm>
              <a:off x="1640645" y="4282654"/>
              <a:ext cx="3619499" cy="1007088"/>
              <a:chOff x="1145345" y="3805369"/>
              <a:chExt cx="3619499" cy="1007088"/>
            </a:xfrm>
          </p:grpSpPr>
          <p:sp>
            <p:nvSpPr>
              <p:cNvPr id="70672" name="Shape 223"/>
              <p:cNvSpPr>
                <a:spLocks noChangeArrowheads="1"/>
              </p:cNvSpPr>
              <p:nvPr/>
            </p:nvSpPr>
            <p:spPr bwMode="auto">
              <a:xfrm>
                <a:off x="1145345" y="3805369"/>
                <a:ext cx="3619499" cy="290380"/>
              </a:xfrm>
              <a:prstGeom prst="rect">
                <a:avLst/>
              </a:prstGeom>
              <a:blipFill dpi="0" rotWithShape="1">
                <a:blip r:embed="rId5" cstate="print"/>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
            <p:nvSpPr>
              <p:cNvPr id="70673" name="Shape 224"/>
              <p:cNvSpPr>
                <a:spLocks noChangeArrowheads="1"/>
              </p:cNvSpPr>
              <p:nvPr/>
            </p:nvSpPr>
            <p:spPr bwMode="auto">
              <a:xfrm>
                <a:off x="1145345" y="4095750"/>
                <a:ext cx="3619499" cy="716707"/>
              </a:xfrm>
              <a:prstGeom prst="rect">
                <a:avLst/>
              </a:prstGeom>
              <a:blipFill dpi="0" rotWithShape="1">
                <a:blip r:embed="rId6" cstate="print"/>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grpSp>
        <p:grpSp>
          <p:nvGrpSpPr>
            <p:cNvPr id="70666" name="Shape 225"/>
            <p:cNvGrpSpPr>
              <a:grpSpLocks/>
            </p:cNvGrpSpPr>
            <p:nvPr/>
          </p:nvGrpSpPr>
          <p:grpSpPr bwMode="auto">
            <a:xfrm>
              <a:off x="3706091" y="3181350"/>
              <a:ext cx="3637376" cy="846051"/>
              <a:chOff x="3983796" y="2934181"/>
              <a:chExt cx="3637376" cy="846051"/>
            </a:xfrm>
          </p:grpSpPr>
          <p:sp>
            <p:nvSpPr>
              <p:cNvPr id="70670" name="Shape 226"/>
              <p:cNvSpPr>
                <a:spLocks noChangeArrowheads="1"/>
              </p:cNvSpPr>
              <p:nvPr/>
            </p:nvSpPr>
            <p:spPr bwMode="auto">
              <a:xfrm>
                <a:off x="4030246" y="2934181"/>
                <a:ext cx="3590925" cy="247168"/>
              </a:xfrm>
              <a:prstGeom prst="rect">
                <a:avLst/>
              </a:prstGeom>
              <a:blipFill dpi="0" rotWithShape="1">
                <a:blip r:embed="rId7" cstate="print"/>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
            <p:nvSpPr>
              <p:cNvPr id="70671" name="Shape 227"/>
              <p:cNvSpPr>
                <a:spLocks noChangeArrowheads="1"/>
              </p:cNvSpPr>
              <p:nvPr/>
            </p:nvSpPr>
            <p:spPr bwMode="auto">
              <a:xfrm>
                <a:off x="3983796" y="3181350"/>
                <a:ext cx="3590925" cy="598882"/>
              </a:xfrm>
              <a:prstGeom prst="rect">
                <a:avLst/>
              </a:prstGeom>
              <a:blipFill dpi="0" rotWithShape="1">
                <a:blip r:embed="rId8" cstate="print"/>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grpSp>
        <p:grpSp>
          <p:nvGrpSpPr>
            <p:cNvPr id="70667" name="Shape 228"/>
            <p:cNvGrpSpPr>
              <a:grpSpLocks/>
            </p:cNvGrpSpPr>
            <p:nvPr/>
          </p:nvGrpSpPr>
          <p:grpSpPr bwMode="auto">
            <a:xfrm>
              <a:off x="5055050" y="1870244"/>
              <a:ext cx="3565002" cy="939782"/>
              <a:chOff x="3477642" y="1127294"/>
              <a:chExt cx="3565002" cy="939782"/>
            </a:xfrm>
          </p:grpSpPr>
          <p:sp>
            <p:nvSpPr>
              <p:cNvPr id="70668" name="Shape 229"/>
              <p:cNvSpPr>
                <a:spLocks noChangeArrowheads="1"/>
              </p:cNvSpPr>
              <p:nvPr/>
            </p:nvSpPr>
            <p:spPr bwMode="auto">
              <a:xfrm>
                <a:off x="3477642" y="1127294"/>
                <a:ext cx="3565002" cy="216086"/>
              </a:xfrm>
              <a:prstGeom prst="rect">
                <a:avLst/>
              </a:prstGeom>
              <a:blipFill dpi="0" rotWithShape="1">
                <a:blip r:embed="rId9" cstate="print"/>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
            <p:nvSpPr>
              <p:cNvPr id="70669" name="Shape 230"/>
              <p:cNvSpPr>
                <a:spLocks noChangeArrowheads="1"/>
              </p:cNvSpPr>
              <p:nvPr/>
            </p:nvSpPr>
            <p:spPr bwMode="auto">
              <a:xfrm>
                <a:off x="3477642" y="1343380"/>
                <a:ext cx="3565002" cy="723695"/>
              </a:xfrm>
              <a:prstGeom prst="rect">
                <a:avLst/>
              </a:prstGeom>
              <a:blipFill dpi="0" rotWithShape="1">
                <a:blip r:embed="rId10" cstate="print"/>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grpSp>
      </p:grpSp>
      <p:sp>
        <p:nvSpPr>
          <p:cNvPr id="231" name="Shape 231"/>
          <p:cNvSpPr txBox="1"/>
          <p:nvPr/>
        </p:nvSpPr>
        <p:spPr>
          <a:xfrm>
            <a:off x="609600" y="1219200"/>
            <a:ext cx="3962400" cy="1200150"/>
          </a:xfrm>
          <a:prstGeom prst="rect">
            <a:avLst/>
          </a:prstGeom>
          <a:noFill/>
          <a:ln>
            <a:noFill/>
          </a:ln>
        </p:spPr>
        <p:txBody>
          <a:bodyPr lIns="91425" tIns="45700" rIns="91425" bIns="45700">
            <a:spAutoFit/>
          </a:bodyPr>
          <a:lstStyle/>
          <a:p>
            <a:pPr fontAlgn="auto">
              <a:spcBef>
                <a:spcPts val="480"/>
              </a:spcBef>
              <a:spcAft>
                <a:spcPts val="0"/>
              </a:spcAft>
              <a:buClr>
                <a:schemeClr val="dk1"/>
              </a:buClr>
              <a:buSzPct val="25000"/>
              <a:buFont typeface="Arial"/>
              <a:buNone/>
              <a:defRPr/>
            </a:pPr>
            <a:r>
              <a:rPr lang="x-none" sz="2400" b="1" kern="0">
                <a:solidFill>
                  <a:schemeClr val="dk1"/>
                </a:solidFill>
                <a:latin typeface="+mj-lt"/>
                <a:ea typeface="Arial"/>
                <a:cs typeface="Arial"/>
                <a:sym typeface="Arial"/>
              </a:rPr>
              <a:t>One of several staircases to algebra designed in the OA domain.</a:t>
            </a:r>
          </a:p>
        </p:txBody>
      </p:sp>
      <p:sp>
        <p:nvSpPr>
          <p:cNvPr id="232" name="Shape 232"/>
          <p:cNvSpPr txBox="1"/>
          <p:nvPr/>
        </p:nvSpPr>
        <p:spPr>
          <a:xfrm>
            <a:off x="228600" y="87313"/>
            <a:ext cx="8610600" cy="523180"/>
          </a:xfrm>
          <a:prstGeom prst="rect">
            <a:avLst/>
          </a:prstGeom>
          <a:noFill/>
          <a:ln>
            <a:noFill/>
          </a:ln>
        </p:spPr>
        <p:txBody>
          <a:bodyPr wrap="square" lIns="91425" tIns="45700" rIns="91425" bIns="45700">
            <a:spAutoFit/>
          </a:bodyPr>
          <a:lstStyle/>
          <a:p>
            <a:pPr>
              <a:buClr>
                <a:srgbClr val="000000"/>
              </a:buClr>
              <a:buSzPct val="25000"/>
              <a:buFont typeface="Arial"/>
              <a:buNone/>
              <a:defRPr/>
            </a:pPr>
            <a:r>
              <a:rPr lang="x-none" sz="2800" b="1" dirty="0">
                <a:solidFill>
                  <a:srgbClr val="000090"/>
                </a:solidFill>
                <a:latin typeface="Calibri"/>
                <a:ea typeface="+mj-ea"/>
                <a:cs typeface="Calibri"/>
                <a:sym typeface="Arial"/>
              </a:rPr>
              <a:t>Alignment in Context: </a:t>
            </a:r>
            <a:r>
              <a:rPr lang="x-none" sz="2400" b="1" dirty="0">
                <a:solidFill>
                  <a:srgbClr val="000090"/>
                </a:solidFill>
                <a:latin typeface="Calibri"/>
                <a:ea typeface="+mj-ea"/>
                <a:cs typeface="Calibri"/>
                <a:sym typeface="Arial"/>
              </a:rPr>
              <a:t>Neighboring Grades and Progressions</a:t>
            </a:r>
          </a:p>
        </p:txBody>
      </p:sp>
      <p:sp>
        <p:nvSpPr>
          <p:cNvPr id="70663" name="Slide Number Placeholder 5"/>
          <p:cNvSpPr txBox="1">
            <a:spLocks/>
          </p:cNvSpPr>
          <p:nvPr/>
        </p:nvSpPr>
        <p:spPr bwMode="auto">
          <a:xfrm>
            <a:off x="6929438" y="6542088"/>
            <a:ext cx="2133600"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r" eaLnBrk="1" hangingPunct="1"/>
            <a:fld id="{678EB7B8-E96A-9341-AF67-9325F0B46AAB}" type="slidenum">
              <a:rPr lang="en-US">
                <a:solidFill>
                  <a:srgbClr val="FFFFFF"/>
                </a:solidFill>
              </a:rPr>
              <a:pPr algn="r" eaLnBrk="1" hangingPunct="1"/>
              <a:t>19</a:t>
            </a:fld>
            <a:endParaRPr lang="en-US" dirty="0">
              <a:solidFill>
                <a:srgbClr val="FFFFFF"/>
              </a:solidFill>
            </a:endParaRPr>
          </a:p>
        </p:txBody>
      </p:sp>
    </p:spTree>
    <p:extLst>
      <p:ext uri="{BB962C8B-B14F-4D97-AF65-F5344CB8AC3E}">
        <p14:creationId xmlns="" xmlns:p14="http://schemas.microsoft.com/office/powerpoint/2010/main" val="3003354493"/>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solidFill>
                  <a:srgbClr val="000090"/>
                </a:solidFill>
              </a:rPr>
              <a:t>Research Connection</a:t>
            </a:r>
            <a:endParaRPr lang="en-US" sz="3200" dirty="0"/>
          </a:p>
        </p:txBody>
      </p:sp>
      <p:sp>
        <p:nvSpPr>
          <p:cNvPr id="3" name="Content Placeholder 2"/>
          <p:cNvSpPr>
            <a:spLocks noGrp="1"/>
          </p:cNvSpPr>
          <p:nvPr>
            <p:ph sz="quarter" idx="1"/>
          </p:nvPr>
        </p:nvSpPr>
        <p:spPr>
          <a:xfrm>
            <a:off x="762000" y="1828800"/>
            <a:ext cx="7772400" cy="4572000"/>
          </a:xfrm>
        </p:spPr>
        <p:txBody>
          <a:bodyPr/>
          <a:lstStyle/>
          <a:p>
            <a:pPr marL="0" indent="0">
              <a:spcBef>
                <a:spcPct val="75000"/>
              </a:spcBef>
              <a:buClr>
                <a:srgbClr val="18453B"/>
              </a:buClr>
              <a:buSzPct val="80000"/>
              <a:buNone/>
            </a:pPr>
            <a:r>
              <a:rPr lang="en-US" sz="2000" dirty="0"/>
              <a:t>Dr. </a:t>
            </a:r>
            <a:r>
              <a:rPr lang="en-US" sz="2000" dirty="0" smtClean="0"/>
              <a:t>Bill</a:t>
            </a:r>
            <a:r>
              <a:rPr lang="en-US" sz="2000" dirty="0"/>
              <a:t> Schmidt from Michigan State </a:t>
            </a:r>
            <a:r>
              <a:rPr lang="en-US" sz="2000" dirty="0" smtClean="0"/>
              <a:t>University </a:t>
            </a:r>
            <a:r>
              <a:rPr lang="en-US" sz="2000" dirty="0"/>
              <a:t>surveyed teachers on implementation of </a:t>
            </a:r>
            <a:r>
              <a:rPr lang="en-US" sz="2000" dirty="0" smtClean="0"/>
              <a:t>CCSSM:</a:t>
            </a:r>
          </a:p>
          <a:p>
            <a:pPr marL="0" indent="0">
              <a:spcBef>
                <a:spcPct val="75000"/>
              </a:spcBef>
              <a:buClr>
                <a:srgbClr val="18453B"/>
              </a:buClr>
              <a:buSzPct val="80000"/>
              <a:buNone/>
            </a:pPr>
            <a:endParaRPr lang="en-US" sz="2000" dirty="0" smtClean="0"/>
          </a:p>
          <a:p>
            <a:pPr>
              <a:spcBef>
                <a:spcPct val="75000"/>
              </a:spcBef>
              <a:buClr>
                <a:srgbClr val="18453B"/>
              </a:buClr>
              <a:buSzPct val="80000"/>
              <a:buFont typeface="Arial"/>
              <a:buChar char="•"/>
            </a:pPr>
            <a:r>
              <a:rPr lang="en-US" sz="2000" dirty="0" smtClean="0">
                <a:cs typeface="Verdana" charset="0"/>
              </a:rPr>
              <a:t>After </a:t>
            </a:r>
            <a:r>
              <a:rPr lang="en-US" sz="2000" dirty="0">
                <a:cs typeface="Verdana" charset="0"/>
              </a:rPr>
              <a:t>reading sample CCSSM topics for their grade, ~80% say CCSSM is </a:t>
            </a:r>
            <a:r>
              <a:rPr lang="ja-JP" altLang="en-US" sz="2000" dirty="0">
                <a:cs typeface="Verdana" charset="0"/>
              </a:rPr>
              <a:t>“</a:t>
            </a:r>
            <a:r>
              <a:rPr lang="en-US" sz="2000" dirty="0">
                <a:cs typeface="Verdana" charset="0"/>
              </a:rPr>
              <a:t>pretty much the same</a:t>
            </a:r>
            <a:r>
              <a:rPr lang="ja-JP" altLang="en-US" sz="2000" dirty="0">
                <a:cs typeface="Verdana" charset="0"/>
              </a:rPr>
              <a:t>”</a:t>
            </a:r>
            <a:r>
              <a:rPr lang="en-US" sz="2000" dirty="0">
                <a:cs typeface="Verdana" charset="0"/>
              </a:rPr>
              <a:t> as their former standards</a:t>
            </a:r>
          </a:p>
          <a:p>
            <a:pPr>
              <a:spcBef>
                <a:spcPts val="4075"/>
              </a:spcBef>
              <a:buClr>
                <a:srgbClr val="18453B"/>
              </a:buClr>
              <a:buSzPct val="80000"/>
              <a:buFont typeface="Arial"/>
              <a:buChar char="•"/>
            </a:pPr>
            <a:r>
              <a:rPr lang="en-US" sz="2000" dirty="0">
                <a:cs typeface="Verdana" charset="0"/>
              </a:rPr>
              <a:t>If CCSSM places a topic they currently teach in a different grade only about ¼ would drop it</a:t>
            </a:r>
          </a:p>
          <a:p>
            <a:endParaRPr lang="en-US" dirty="0"/>
          </a:p>
        </p:txBody>
      </p:sp>
    </p:spTree>
    <p:extLst>
      <p:ext uri="{BB962C8B-B14F-4D97-AF65-F5344CB8AC3E}">
        <p14:creationId xmlns="" xmlns:p14="http://schemas.microsoft.com/office/powerpoint/2010/main" val="2827017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18CDF270-7CCD-9B42-B668-9C8085BBDFA2}" type="slidenum">
              <a:rPr lang="en-US">
                <a:solidFill>
                  <a:srgbClr val="FFFFFF"/>
                </a:solidFill>
              </a:rPr>
              <a:pPr eaLnBrk="1" hangingPunct="1"/>
              <a:t>20</a:t>
            </a:fld>
            <a:endParaRPr lang="en-US" dirty="0">
              <a:solidFill>
                <a:srgbClr val="FFFFFF"/>
              </a:solidFill>
            </a:endParaRPr>
          </a:p>
        </p:txBody>
      </p:sp>
      <p:sp>
        <p:nvSpPr>
          <p:cNvPr id="72706" name="Shape 227"/>
          <p:cNvSpPr>
            <a:spLocks noChangeArrowheads="1"/>
          </p:cNvSpPr>
          <p:nvPr/>
        </p:nvSpPr>
        <p:spPr bwMode="auto">
          <a:xfrm>
            <a:off x="635000" y="2368550"/>
            <a:ext cx="8074025" cy="1423988"/>
          </a:xfrm>
          <a:prstGeom prst="rect">
            <a:avLst/>
          </a:prstGeom>
          <a:blipFill dpi="0" rotWithShape="1">
            <a:blip r:embed="rId3" cstate="print"/>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
        <p:nvSpPr>
          <p:cNvPr id="17" name="Shape 228"/>
          <p:cNvSpPr txBox="1">
            <a:spLocks noChangeArrowheads="1"/>
          </p:cNvSpPr>
          <p:nvPr/>
        </p:nvSpPr>
        <p:spPr bwMode="auto">
          <a:xfrm>
            <a:off x="474663" y="488950"/>
            <a:ext cx="8412162"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fontAlgn="auto" hangingPunct="1">
              <a:spcBef>
                <a:spcPts val="0"/>
              </a:spcBef>
              <a:spcAft>
                <a:spcPts val="0"/>
              </a:spcAft>
              <a:buClr>
                <a:schemeClr val="dk1"/>
              </a:buClr>
              <a:buSzPct val="25000"/>
              <a:defRPr/>
            </a:pPr>
            <a:r>
              <a:rPr lang="en-US" sz="2800" b="1" kern="0" dirty="0">
                <a:solidFill>
                  <a:srgbClr val="000090"/>
                </a:solidFill>
                <a:latin typeface="Calibri"/>
                <a:ea typeface="+mj-ea"/>
                <a:cs typeface="Calibri"/>
              </a:rPr>
              <a:t>Coherence: </a:t>
            </a:r>
            <a:r>
              <a:rPr lang="en-US" sz="2800" b="1" i="1" kern="0" dirty="0">
                <a:solidFill>
                  <a:srgbClr val="000090"/>
                </a:solidFill>
                <a:latin typeface="Calibri"/>
                <a:ea typeface="+mj-ea"/>
                <a:cs typeface="Calibri"/>
              </a:rPr>
              <a:t>Link</a:t>
            </a:r>
            <a:r>
              <a:rPr lang="en-US" sz="2800" b="1" kern="0" dirty="0">
                <a:solidFill>
                  <a:srgbClr val="000090"/>
                </a:solidFill>
                <a:latin typeface="Calibri"/>
                <a:ea typeface="+mj-ea"/>
                <a:cs typeface="Calibri"/>
              </a:rPr>
              <a:t> to </a:t>
            </a:r>
            <a:r>
              <a:rPr lang="en-US" sz="2800" b="1" kern="0" dirty="0" smtClean="0">
                <a:solidFill>
                  <a:srgbClr val="000090"/>
                </a:solidFill>
                <a:latin typeface="Calibri"/>
                <a:ea typeface="+mj-ea"/>
                <a:cs typeface="Calibri"/>
              </a:rPr>
              <a:t>Major </a:t>
            </a:r>
            <a:r>
              <a:rPr lang="en-US" sz="2800" b="1" kern="0" dirty="0">
                <a:solidFill>
                  <a:srgbClr val="000090"/>
                </a:solidFill>
                <a:latin typeface="Calibri"/>
                <a:ea typeface="+mj-ea"/>
                <a:cs typeface="Calibri"/>
              </a:rPr>
              <a:t>T</a:t>
            </a:r>
            <a:r>
              <a:rPr lang="en-US" sz="2800" b="1" kern="0" dirty="0" smtClean="0">
                <a:solidFill>
                  <a:srgbClr val="000090"/>
                </a:solidFill>
                <a:latin typeface="Calibri"/>
                <a:ea typeface="+mj-ea"/>
                <a:cs typeface="Calibri"/>
              </a:rPr>
              <a:t>opics </a:t>
            </a:r>
            <a:r>
              <a:rPr lang="en-US" sz="2800" b="1" kern="0" dirty="0">
                <a:solidFill>
                  <a:srgbClr val="000090"/>
                </a:solidFill>
                <a:latin typeface="Calibri"/>
                <a:ea typeface="+mj-ea"/>
                <a:cs typeface="Calibri"/>
              </a:rPr>
              <a:t>W</a:t>
            </a:r>
            <a:r>
              <a:rPr lang="en-US" sz="2800" b="1" kern="0" dirty="0" smtClean="0">
                <a:solidFill>
                  <a:srgbClr val="000090"/>
                </a:solidFill>
                <a:latin typeface="Calibri"/>
                <a:ea typeface="+mj-ea"/>
                <a:cs typeface="Calibri"/>
              </a:rPr>
              <a:t>ithin </a:t>
            </a:r>
            <a:r>
              <a:rPr lang="en-US" sz="2800" b="1" kern="0" dirty="0">
                <a:solidFill>
                  <a:srgbClr val="000090"/>
                </a:solidFill>
                <a:latin typeface="Calibri"/>
                <a:ea typeface="+mj-ea"/>
                <a:cs typeface="Calibri"/>
              </a:rPr>
              <a:t>G</a:t>
            </a:r>
            <a:r>
              <a:rPr lang="en-US" sz="2800" b="1" kern="0" dirty="0" smtClean="0">
                <a:solidFill>
                  <a:srgbClr val="000090"/>
                </a:solidFill>
                <a:latin typeface="Calibri"/>
                <a:ea typeface="+mj-ea"/>
                <a:cs typeface="Calibri"/>
              </a:rPr>
              <a:t>rades</a:t>
            </a:r>
            <a:endParaRPr lang="en-US" sz="2800" b="1" kern="0" dirty="0">
              <a:solidFill>
                <a:srgbClr val="000090"/>
              </a:solidFill>
              <a:latin typeface="Calibri"/>
              <a:ea typeface="+mj-ea"/>
              <a:cs typeface="Calibri"/>
            </a:endParaRPr>
          </a:p>
        </p:txBody>
      </p:sp>
      <p:sp>
        <p:nvSpPr>
          <p:cNvPr id="72708" name="Shape 229"/>
          <p:cNvSpPr>
            <a:spLocks/>
          </p:cNvSpPr>
          <p:nvPr/>
        </p:nvSpPr>
        <p:spPr bwMode="auto">
          <a:xfrm>
            <a:off x="741363" y="2689225"/>
            <a:ext cx="7734300" cy="762000"/>
          </a:xfrm>
          <a:custGeom>
            <a:avLst/>
            <a:gdLst>
              <a:gd name="T0" fmla="*/ 3638550 w 7734300"/>
              <a:gd name="T1" fmla="*/ 0 h 762000"/>
              <a:gd name="T2" fmla="*/ 7734300 w 7734300"/>
              <a:gd name="T3" fmla="*/ 19050 h 762000"/>
              <a:gd name="T4" fmla="*/ 7734300 w 7734300"/>
              <a:gd name="T5" fmla="*/ 495300 h 762000"/>
              <a:gd name="T6" fmla="*/ 2114550 w 7734300"/>
              <a:gd name="T7" fmla="*/ 504825 h 762000"/>
              <a:gd name="T8" fmla="*/ 2114550 w 7734300"/>
              <a:gd name="T9" fmla="*/ 762000 h 762000"/>
              <a:gd name="T10" fmla="*/ 0 w 7734300"/>
              <a:gd name="T11" fmla="*/ 762000 h 762000"/>
              <a:gd name="T12" fmla="*/ 0 w 7734300"/>
              <a:gd name="T13" fmla="*/ 266700 h 762000"/>
              <a:gd name="T14" fmla="*/ 3638550 w 7734300"/>
              <a:gd name="T15" fmla="*/ 266700 h 762000"/>
              <a:gd name="T16" fmla="*/ 3638550 w 7734300"/>
              <a:gd name="T17" fmla="*/ 0 h 762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34300"/>
              <a:gd name="T28" fmla="*/ 0 h 762000"/>
              <a:gd name="T29" fmla="*/ 7734300 w 7734300"/>
              <a:gd name="T30" fmla="*/ 762000 h 762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34300" h="762000" extrusionOk="0">
                <a:moveTo>
                  <a:pt x="3638550" y="0"/>
                </a:moveTo>
                <a:lnTo>
                  <a:pt x="7734300" y="19050"/>
                </a:lnTo>
                <a:lnTo>
                  <a:pt x="7734300" y="495300"/>
                </a:lnTo>
                <a:lnTo>
                  <a:pt x="2114550" y="504825"/>
                </a:lnTo>
                <a:lnTo>
                  <a:pt x="2114550" y="762000"/>
                </a:lnTo>
                <a:lnTo>
                  <a:pt x="0" y="762000"/>
                </a:lnTo>
                <a:lnTo>
                  <a:pt x="0" y="266700"/>
                </a:lnTo>
                <a:lnTo>
                  <a:pt x="3638550" y="266700"/>
                </a:lnTo>
                <a:lnTo>
                  <a:pt x="3638550" y="0"/>
                </a:lnTo>
                <a:close/>
              </a:path>
            </a:pathLst>
          </a:custGeom>
          <a:noFill/>
          <a:ln w="9525" cap="flat">
            <a:solidFill>
              <a:srgbClr val="C000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91425" tIns="45700" rIns="91425" bIns="45700" anchor="ctr">
            <a:spAutoFit/>
          </a:bodyPr>
          <a:lstStyle/>
          <a:p>
            <a:endParaRPr lang="en-US" dirty="0"/>
          </a:p>
        </p:txBody>
      </p:sp>
      <p:sp>
        <p:nvSpPr>
          <p:cNvPr id="72709" name="Shape 230"/>
          <p:cNvSpPr txBox="1">
            <a:spLocks noChangeArrowheads="1"/>
          </p:cNvSpPr>
          <p:nvPr/>
        </p:nvSpPr>
        <p:spPr bwMode="auto">
          <a:xfrm>
            <a:off x="635000" y="1397000"/>
            <a:ext cx="4849813" cy="42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marL="342900" indent="-342900"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lnSpc>
                <a:spcPct val="90000"/>
              </a:lnSpc>
              <a:spcBef>
                <a:spcPts val="475"/>
              </a:spcBef>
              <a:spcAft>
                <a:spcPts val="1800"/>
              </a:spcAft>
              <a:buClr>
                <a:srgbClr val="000000"/>
              </a:buClr>
              <a:buSzPct val="25000"/>
            </a:pPr>
            <a:r>
              <a:rPr lang="en-US" sz="2400" i="1" dirty="0">
                <a:latin typeface="Calibri" charset="0"/>
                <a:cs typeface="Calibri" charset="0"/>
              </a:rPr>
              <a:t>Example: Data Representation</a:t>
            </a:r>
          </a:p>
        </p:txBody>
      </p:sp>
      <p:sp>
        <p:nvSpPr>
          <p:cNvPr id="72710" name="Shape 231"/>
          <p:cNvSpPr txBox="1">
            <a:spLocks noChangeArrowheads="1"/>
          </p:cNvSpPr>
          <p:nvPr/>
        </p:nvSpPr>
        <p:spPr bwMode="auto">
          <a:xfrm>
            <a:off x="6461125" y="3878263"/>
            <a:ext cx="21494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5" tIns="45700" rIns="91425"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SzPct val="25000"/>
            </a:pPr>
            <a:r>
              <a:rPr lang="en-US" sz="2000" dirty="0"/>
              <a:t>Standard 3.MD.3</a:t>
            </a:r>
          </a:p>
        </p:txBody>
      </p:sp>
    </p:spTree>
    <p:extLst>
      <p:ext uri="{BB962C8B-B14F-4D97-AF65-F5344CB8AC3E}">
        <p14:creationId xmlns="" xmlns:p14="http://schemas.microsoft.com/office/powerpoint/2010/main" val="2370225467"/>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753" name="Shape 261"/>
          <p:cNvCxnSpPr>
            <a:cxnSpLocks noChangeShapeType="1"/>
          </p:cNvCxnSpPr>
          <p:nvPr/>
        </p:nvCxnSpPr>
        <p:spPr bwMode="auto">
          <a:xfrm>
            <a:off x="5181600" y="6705600"/>
            <a:ext cx="914400" cy="914400"/>
          </a:xfrm>
          <a:prstGeom prst="straightConnector1">
            <a:avLst/>
          </a:prstGeom>
          <a:noFill/>
          <a:ln w="9525">
            <a:solidFill>
              <a:srgbClr val="4A7DBB"/>
            </a:solidFill>
            <a:round/>
            <a:headEnd/>
            <a:tailEnd/>
          </a:ln>
          <a:extLst>
            <a:ext uri="{909E8E84-426E-40dd-AFC4-6F175D3DCCD1}">
              <a14:hiddenFill xmlns="" xmlns:a14="http://schemas.microsoft.com/office/drawing/2010/main">
                <a:noFill/>
              </a14:hiddenFill>
            </a:ext>
          </a:extLst>
        </p:spPr>
      </p:cxnSp>
      <p:sp>
        <p:nvSpPr>
          <p:cNvPr id="74754"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149C2B79-99A9-E549-A592-44A7EC50A26F}" type="slidenum">
              <a:rPr lang="en-US">
                <a:solidFill>
                  <a:srgbClr val="FFFFFF"/>
                </a:solidFill>
              </a:rPr>
              <a:pPr eaLnBrk="1" hangingPunct="1"/>
              <a:t>21</a:t>
            </a:fld>
            <a:endParaRPr lang="en-US" dirty="0">
              <a:solidFill>
                <a:srgbClr val="FFFFFF"/>
              </a:solidFill>
            </a:endParaRPr>
          </a:p>
        </p:txBody>
      </p:sp>
      <p:sp>
        <p:nvSpPr>
          <p:cNvPr id="74755" name="Shape 238"/>
          <p:cNvSpPr>
            <a:spLocks noChangeArrowheads="1"/>
          </p:cNvSpPr>
          <p:nvPr/>
        </p:nvSpPr>
        <p:spPr bwMode="auto">
          <a:xfrm>
            <a:off x="735013" y="2684463"/>
            <a:ext cx="7583487" cy="614362"/>
          </a:xfrm>
          <a:prstGeom prst="rect">
            <a:avLst/>
          </a:prstGeom>
          <a:blipFill dpi="0" rotWithShape="1">
            <a:blip r:embed="rId3" cstate="print"/>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p>
          <a:p>
            <a:endParaRPr lang="en-US" dirty="0"/>
          </a:p>
        </p:txBody>
      </p:sp>
      <p:sp>
        <p:nvSpPr>
          <p:cNvPr id="74756" name="Shape 239"/>
          <p:cNvSpPr txBox="1">
            <a:spLocks noChangeArrowheads="1"/>
          </p:cNvSpPr>
          <p:nvPr/>
        </p:nvSpPr>
        <p:spPr bwMode="auto">
          <a:xfrm>
            <a:off x="669925" y="1420813"/>
            <a:ext cx="6831013" cy="10520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marL="342900" indent="-342900"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lnSpc>
                <a:spcPct val="90000"/>
              </a:lnSpc>
              <a:spcBef>
                <a:spcPts val="475"/>
              </a:spcBef>
              <a:spcAft>
                <a:spcPts val="1800"/>
              </a:spcAft>
              <a:buClr>
                <a:srgbClr val="000000"/>
              </a:buClr>
              <a:buSzPct val="25000"/>
            </a:pPr>
            <a:endParaRPr lang="en-US" sz="2400" i="1" dirty="0" smtClean="0">
              <a:latin typeface="Calibri" charset="0"/>
              <a:cs typeface="Calibri" charset="0"/>
            </a:endParaRPr>
          </a:p>
          <a:p>
            <a:pPr eaLnBrk="1" hangingPunct="1">
              <a:lnSpc>
                <a:spcPct val="90000"/>
              </a:lnSpc>
              <a:spcBef>
                <a:spcPts val="475"/>
              </a:spcBef>
              <a:spcAft>
                <a:spcPts val="1800"/>
              </a:spcAft>
              <a:buClr>
                <a:srgbClr val="000000"/>
              </a:buClr>
              <a:buSzPct val="25000"/>
            </a:pPr>
            <a:r>
              <a:rPr lang="en-US" sz="2400" i="1" dirty="0" smtClean="0">
                <a:latin typeface="Calibri" charset="0"/>
                <a:cs typeface="Calibri" charset="0"/>
              </a:rPr>
              <a:t>Example</a:t>
            </a:r>
            <a:r>
              <a:rPr lang="en-US" sz="2400" i="1" dirty="0">
                <a:latin typeface="Calibri" charset="0"/>
                <a:cs typeface="Calibri" charset="0"/>
              </a:rPr>
              <a:t>: Geometric Measurement</a:t>
            </a:r>
          </a:p>
        </p:txBody>
      </p:sp>
      <p:sp>
        <p:nvSpPr>
          <p:cNvPr id="74757" name="Shape 240"/>
          <p:cNvSpPr txBox="1">
            <a:spLocks noChangeArrowheads="1"/>
          </p:cNvSpPr>
          <p:nvPr/>
        </p:nvSpPr>
        <p:spPr bwMode="auto">
          <a:xfrm>
            <a:off x="5791200" y="3276600"/>
            <a:ext cx="2159000" cy="400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SzPct val="25000"/>
            </a:pPr>
            <a:r>
              <a:rPr lang="en-US" sz="2000" dirty="0">
                <a:latin typeface="+mn-lt"/>
              </a:rPr>
              <a:t>3.</a:t>
            </a:r>
            <a:r>
              <a:rPr lang="en-US" sz="2000" dirty="0" smtClean="0">
                <a:latin typeface="+mn-lt"/>
              </a:rPr>
              <a:t>MD.7</a:t>
            </a:r>
            <a:endParaRPr lang="en-US" sz="2000" dirty="0">
              <a:latin typeface="+mn-lt"/>
            </a:endParaRPr>
          </a:p>
        </p:txBody>
      </p:sp>
      <p:cxnSp>
        <p:nvCxnSpPr>
          <p:cNvPr id="74758" name="Shape 241"/>
          <p:cNvCxnSpPr>
            <a:cxnSpLocks noChangeShapeType="1"/>
          </p:cNvCxnSpPr>
          <p:nvPr/>
        </p:nvCxnSpPr>
        <p:spPr bwMode="auto">
          <a:xfrm>
            <a:off x="6961188" y="2962275"/>
            <a:ext cx="1089025" cy="0"/>
          </a:xfrm>
          <a:prstGeom prst="straightConnector1">
            <a:avLst/>
          </a:prstGeom>
          <a:noFill/>
          <a:ln w="28575">
            <a:solidFill>
              <a:srgbClr val="C00000"/>
            </a:solidFill>
            <a:round/>
            <a:headEnd/>
            <a:tailEnd/>
          </a:ln>
          <a:extLst>
            <a:ext uri="{909E8E84-426E-40dd-AFC4-6F175D3DCCD1}">
              <a14:hiddenFill xmlns="" xmlns:a14="http://schemas.microsoft.com/office/drawing/2010/main">
                <a:noFill/>
              </a14:hiddenFill>
            </a:ext>
          </a:extLst>
        </p:spPr>
      </p:cxnSp>
      <p:cxnSp>
        <p:nvCxnSpPr>
          <p:cNvPr id="74759" name="Shape 242"/>
          <p:cNvCxnSpPr>
            <a:cxnSpLocks noChangeShapeType="1"/>
          </p:cNvCxnSpPr>
          <p:nvPr/>
        </p:nvCxnSpPr>
        <p:spPr bwMode="auto">
          <a:xfrm>
            <a:off x="823913" y="3225800"/>
            <a:ext cx="4214812" cy="0"/>
          </a:xfrm>
          <a:prstGeom prst="straightConnector1">
            <a:avLst/>
          </a:prstGeom>
          <a:noFill/>
          <a:ln w="28575">
            <a:solidFill>
              <a:srgbClr val="C00000"/>
            </a:solidFill>
            <a:round/>
            <a:headEnd/>
            <a:tailEnd/>
          </a:ln>
          <a:extLst>
            <a:ext uri="{909E8E84-426E-40dd-AFC4-6F175D3DCCD1}">
              <a14:hiddenFill xmlns="" xmlns:a14="http://schemas.microsoft.com/office/drawing/2010/main">
                <a:noFill/>
              </a14:hiddenFill>
            </a:ext>
          </a:extLst>
        </p:spPr>
      </p:cxnSp>
      <p:sp>
        <p:nvSpPr>
          <p:cNvPr id="16" name="Shape 228"/>
          <p:cNvSpPr txBox="1">
            <a:spLocks noChangeArrowheads="1"/>
          </p:cNvSpPr>
          <p:nvPr/>
        </p:nvSpPr>
        <p:spPr bwMode="auto">
          <a:xfrm>
            <a:off x="474663" y="488950"/>
            <a:ext cx="8412162"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eaLnBrk="1" fontAlgn="auto" hangingPunct="1">
              <a:spcBef>
                <a:spcPts val="0"/>
              </a:spcBef>
              <a:spcAft>
                <a:spcPts val="0"/>
              </a:spcAft>
              <a:buClr>
                <a:schemeClr val="dk1"/>
              </a:buClr>
              <a:buSzPct val="25000"/>
              <a:defRPr/>
            </a:pPr>
            <a:r>
              <a:rPr lang="en-US" sz="2800" b="1" kern="0" dirty="0">
                <a:solidFill>
                  <a:srgbClr val="000090"/>
                </a:solidFill>
                <a:latin typeface="Calibri"/>
                <a:ea typeface="+mj-ea"/>
                <a:cs typeface="Calibri"/>
              </a:rPr>
              <a:t>Coherence: </a:t>
            </a:r>
            <a:r>
              <a:rPr lang="en-US" sz="2800" b="1" i="1" kern="0" dirty="0">
                <a:solidFill>
                  <a:srgbClr val="000090"/>
                </a:solidFill>
                <a:latin typeface="Calibri"/>
                <a:ea typeface="+mj-ea"/>
                <a:cs typeface="Calibri"/>
              </a:rPr>
              <a:t>Link</a:t>
            </a:r>
            <a:r>
              <a:rPr lang="en-US" sz="2800" b="1" kern="0" dirty="0">
                <a:solidFill>
                  <a:srgbClr val="000090"/>
                </a:solidFill>
                <a:latin typeface="Calibri"/>
                <a:ea typeface="+mj-ea"/>
                <a:cs typeface="Calibri"/>
              </a:rPr>
              <a:t> to </a:t>
            </a:r>
            <a:r>
              <a:rPr lang="en-US" sz="2800" b="1" kern="0" dirty="0" smtClean="0">
                <a:solidFill>
                  <a:srgbClr val="000090"/>
                </a:solidFill>
                <a:latin typeface="Calibri"/>
                <a:ea typeface="+mj-ea"/>
                <a:cs typeface="Calibri"/>
              </a:rPr>
              <a:t>Major </a:t>
            </a:r>
            <a:r>
              <a:rPr lang="en-US" sz="2800" b="1" kern="0" dirty="0">
                <a:solidFill>
                  <a:srgbClr val="000090"/>
                </a:solidFill>
                <a:latin typeface="Calibri"/>
                <a:ea typeface="+mj-ea"/>
                <a:cs typeface="Calibri"/>
              </a:rPr>
              <a:t>T</a:t>
            </a:r>
            <a:r>
              <a:rPr lang="en-US" sz="2800" b="1" kern="0" dirty="0" smtClean="0">
                <a:solidFill>
                  <a:srgbClr val="000090"/>
                </a:solidFill>
                <a:latin typeface="Calibri"/>
                <a:ea typeface="+mj-ea"/>
                <a:cs typeface="Calibri"/>
              </a:rPr>
              <a:t>opics </a:t>
            </a:r>
            <a:r>
              <a:rPr lang="en-US" sz="2800" b="1" kern="0" dirty="0">
                <a:solidFill>
                  <a:srgbClr val="000090"/>
                </a:solidFill>
                <a:latin typeface="Calibri"/>
                <a:ea typeface="+mj-ea"/>
                <a:cs typeface="Calibri"/>
              </a:rPr>
              <a:t>W</a:t>
            </a:r>
            <a:r>
              <a:rPr lang="en-US" sz="2800" b="1" kern="0" dirty="0" smtClean="0">
                <a:solidFill>
                  <a:srgbClr val="000090"/>
                </a:solidFill>
                <a:latin typeface="Calibri"/>
                <a:ea typeface="+mj-ea"/>
                <a:cs typeface="Calibri"/>
              </a:rPr>
              <a:t>ithin </a:t>
            </a:r>
            <a:r>
              <a:rPr lang="en-US" sz="2800" b="1" kern="0" dirty="0">
                <a:solidFill>
                  <a:srgbClr val="000090"/>
                </a:solidFill>
                <a:latin typeface="Calibri"/>
                <a:ea typeface="+mj-ea"/>
                <a:cs typeface="Calibri"/>
              </a:rPr>
              <a:t>G</a:t>
            </a:r>
            <a:r>
              <a:rPr lang="en-US" sz="2800" b="1" kern="0" dirty="0" smtClean="0">
                <a:solidFill>
                  <a:srgbClr val="000090"/>
                </a:solidFill>
                <a:latin typeface="Calibri"/>
                <a:ea typeface="+mj-ea"/>
                <a:cs typeface="Calibri"/>
              </a:rPr>
              <a:t>rades</a:t>
            </a:r>
            <a:endParaRPr lang="en-US" sz="2800" b="1" kern="0" dirty="0">
              <a:solidFill>
                <a:srgbClr val="000090"/>
              </a:solidFill>
              <a:latin typeface="Calibri"/>
              <a:ea typeface="+mj-ea"/>
              <a:cs typeface="Calibri"/>
            </a:endParaRPr>
          </a:p>
        </p:txBody>
      </p:sp>
    </p:spTree>
    <p:extLst>
      <p:ext uri="{BB962C8B-B14F-4D97-AF65-F5344CB8AC3E}">
        <p14:creationId xmlns="" xmlns:p14="http://schemas.microsoft.com/office/powerpoint/2010/main" val="641079743"/>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normAutofit/>
          </a:bodyPr>
          <a:lstStyle/>
          <a:p>
            <a:pPr algn="ctr"/>
            <a:r>
              <a:rPr lang="en-US" sz="3600" b="1" dirty="0" smtClean="0">
                <a:solidFill>
                  <a:srgbClr val="000090"/>
                </a:solidFill>
              </a:rPr>
              <a:t>Shift #3      Fluency</a:t>
            </a:r>
            <a:endParaRPr lang="en-US" sz="3600" b="1" dirty="0">
              <a:solidFill>
                <a:srgbClr val="000090"/>
              </a:solidFill>
            </a:endParaRPr>
          </a:p>
        </p:txBody>
      </p:sp>
      <p:sp>
        <p:nvSpPr>
          <p:cNvPr id="3" name="Content Placeholder 2"/>
          <p:cNvSpPr>
            <a:spLocks noGrp="1"/>
          </p:cNvSpPr>
          <p:nvPr>
            <p:ph sz="quarter" idx="1"/>
          </p:nvPr>
        </p:nvSpPr>
        <p:spPr/>
        <p:txBody>
          <a:bodyPr>
            <a:normAutofit lnSpcReduction="10000"/>
          </a:bodyPr>
          <a:lstStyle/>
          <a:p>
            <a:r>
              <a:rPr lang="en-US" dirty="0" smtClean="0"/>
              <a:t>Fluency </a:t>
            </a:r>
            <a:r>
              <a:rPr lang="en-US" dirty="0"/>
              <a:t>is not meant to come at the expense of understanding but is an outcome of a progression of learning and sufficient thoughtful practice. It is important to provide the  conceptual building blocks that develop understanding in tandem with skills along the way to fluency</a:t>
            </a:r>
            <a:r>
              <a:rPr lang="en-US" dirty="0" smtClean="0"/>
              <a:t>. </a:t>
            </a:r>
          </a:p>
          <a:p>
            <a:pPr>
              <a:buNone/>
            </a:pPr>
            <a:endParaRPr lang="en-US" dirty="0"/>
          </a:p>
          <a:p>
            <a:r>
              <a:rPr lang="en-US" dirty="0" smtClean="0"/>
              <a:t>Fluency is developed through making sense of mathematical ideas over time and developing thinking strategies until they can become easily useful and applicable.</a:t>
            </a:r>
          </a:p>
          <a:p>
            <a:pPr>
              <a:buNone/>
            </a:pPr>
            <a:endParaRPr lang="en-US" dirty="0"/>
          </a:p>
          <a:p>
            <a:pPr>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AFE97876-CCF7-2E45-8FC6-362C191FD414}" type="slidenum">
              <a:rPr lang="en-US">
                <a:solidFill>
                  <a:srgbClr val="FFFFFF"/>
                </a:solidFill>
              </a:rPr>
              <a:pPr eaLnBrk="1" hangingPunct="1"/>
              <a:t>23</a:t>
            </a:fld>
            <a:endParaRPr lang="en-US" dirty="0">
              <a:solidFill>
                <a:srgbClr val="FFFFFF"/>
              </a:solidFill>
            </a:endParaRPr>
          </a:p>
        </p:txBody>
      </p:sp>
      <p:sp>
        <p:nvSpPr>
          <p:cNvPr id="6" name="Shape 262"/>
          <p:cNvSpPr>
            <a:spLocks noGrp="1"/>
          </p:cNvSpPr>
          <p:nvPr>
            <p:ph type="title"/>
          </p:nvPr>
        </p:nvSpPr>
        <p:spPr>
          <a:xfrm>
            <a:off x="457200" y="371298"/>
            <a:ext cx="8229600" cy="646290"/>
          </a:xfrm>
        </p:spPr>
        <p:txBody>
          <a:bodyPr tIns="45700" bIns="45700">
            <a:spAutoFit/>
          </a:bodyPr>
          <a:lstStyle/>
          <a:p>
            <a:pPr algn="ctr" eaLnBrk="1" hangingPunct="1">
              <a:buClr>
                <a:srgbClr val="000000"/>
              </a:buClr>
              <a:buSzPct val="25000"/>
              <a:defRPr/>
            </a:pPr>
            <a:r>
              <a:rPr lang="en-US" sz="3600" dirty="0" smtClean="0">
                <a:solidFill>
                  <a:srgbClr val="000090"/>
                </a:solidFill>
                <a:ea typeface="+mj-ea"/>
                <a:cs typeface="+mj-cs"/>
                <a:sym typeface="Arial" charset="0"/>
              </a:rPr>
              <a:t>Required Fluencies in K-6</a:t>
            </a:r>
          </a:p>
        </p:txBody>
      </p:sp>
      <p:graphicFrame>
        <p:nvGraphicFramePr>
          <p:cNvPr id="7" name="Shape 263"/>
          <p:cNvGraphicFramePr/>
          <p:nvPr>
            <p:extLst>
              <p:ext uri="{D42A27DB-BD31-4B8C-83A1-F6EECF244321}">
                <p14:modId xmlns="" xmlns:p14="http://schemas.microsoft.com/office/powerpoint/2010/main" val="1771904518"/>
              </p:ext>
            </p:extLst>
          </p:nvPr>
        </p:nvGraphicFramePr>
        <p:xfrm>
          <a:off x="484188" y="1277938"/>
          <a:ext cx="8175625" cy="4970460"/>
        </p:xfrm>
        <a:graphic>
          <a:graphicData uri="http://schemas.openxmlformats.org/drawingml/2006/table">
            <a:tbl>
              <a:tblPr firstRow="1" bandRow="1">
                <a:noFill/>
              </a:tblPr>
              <a:tblGrid>
                <a:gridCol w="1038134"/>
                <a:gridCol w="1377279"/>
                <a:gridCol w="5760212"/>
              </a:tblGrid>
              <a:tr h="451009">
                <a:tc>
                  <a:txBody>
                    <a:bodyPr/>
                    <a:lstStyle/>
                    <a:p>
                      <a:pPr marL="0" marR="0" lvl="0" indent="0" algn="l" defTabSz="914400" rtl="0" eaLnBrk="1" latinLnBrk="0" hangingPunct="1">
                        <a:lnSpc>
                          <a:spcPct val="115000"/>
                        </a:lnSpc>
                        <a:spcBef>
                          <a:spcPts val="0"/>
                        </a:spcBef>
                        <a:spcAft>
                          <a:spcPts val="0"/>
                        </a:spcAft>
                        <a:buClr>
                          <a:schemeClr val="dk1"/>
                        </a:buClr>
                        <a:buSzPct val="25000"/>
                        <a:buNone/>
                      </a:pPr>
                      <a:r>
                        <a:rPr lang="x-none" sz="2200" b="1" i="0" u="none" strike="noStrike" kern="1200" cap="none" baseline="0">
                          <a:solidFill>
                            <a:schemeClr val="lt1"/>
                          </a:solidFill>
                          <a:latin typeface="Calibri" pitchFamily="34" charset="0"/>
                          <a:ea typeface="+mn-ea"/>
                          <a:cs typeface="Calibri" pitchFamily="34" charset="0"/>
                        </a:rPr>
                        <a:t>Grade</a:t>
                      </a:r>
                    </a:p>
                  </a:txBody>
                  <a:tcPr marL="68569" marR="685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latinLnBrk="0" hangingPunct="1">
                        <a:lnSpc>
                          <a:spcPct val="115000"/>
                        </a:lnSpc>
                        <a:spcBef>
                          <a:spcPts val="0"/>
                        </a:spcBef>
                        <a:spcAft>
                          <a:spcPts val="0"/>
                        </a:spcAft>
                        <a:buClr>
                          <a:schemeClr val="dk1"/>
                        </a:buClr>
                        <a:buSzPct val="25000"/>
                        <a:buNone/>
                      </a:pPr>
                      <a:r>
                        <a:rPr lang="x-none" sz="2200" b="1" i="0" u="none" strike="noStrike" kern="1200" cap="none" baseline="0">
                          <a:solidFill>
                            <a:schemeClr val="lt1"/>
                          </a:solidFill>
                          <a:latin typeface="Calibri" pitchFamily="34" charset="0"/>
                          <a:ea typeface="+mn-ea"/>
                          <a:cs typeface="Calibri" pitchFamily="34" charset="0"/>
                        </a:rPr>
                        <a:t>Standard</a:t>
                      </a:r>
                    </a:p>
                  </a:txBody>
                  <a:tcPr marL="68569" marR="685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latinLnBrk="0" hangingPunct="1">
                        <a:lnSpc>
                          <a:spcPct val="115000"/>
                        </a:lnSpc>
                        <a:spcBef>
                          <a:spcPts val="0"/>
                        </a:spcBef>
                        <a:spcAft>
                          <a:spcPts val="0"/>
                        </a:spcAft>
                        <a:buClr>
                          <a:schemeClr val="dk1"/>
                        </a:buClr>
                        <a:buSzPct val="25000"/>
                        <a:buNone/>
                      </a:pPr>
                      <a:r>
                        <a:rPr lang="x-none" sz="2200" b="1" i="0" u="none" strike="noStrike" kern="1200" cap="none" baseline="0">
                          <a:solidFill>
                            <a:schemeClr val="lt1"/>
                          </a:solidFill>
                          <a:latin typeface="Calibri" pitchFamily="34" charset="0"/>
                          <a:ea typeface="+mn-ea"/>
                          <a:cs typeface="Calibri" pitchFamily="34" charset="0"/>
                        </a:rPr>
                        <a:t>Required Fluency</a:t>
                      </a:r>
                    </a:p>
                  </a:txBody>
                  <a:tcPr marL="68569" marR="685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r>
              <a:tr h="451009">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K</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K.OA.5</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Add/subtract within 5</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a:solidFill>
                        <a:schemeClr val="dk1"/>
                      </a:solidFill>
                      <a:prstDash val="solid"/>
                      <a:round/>
                      <a:headEnd type="none" w="med" len="med"/>
                      <a:tailEnd type="none" w="med" len="med"/>
                    </a:lnB>
                  </a:tcPr>
                </a:tc>
              </a:tr>
              <a:tr h="451009">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1</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1.OA.6</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Add/subtract within 10</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997280">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2</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2.OA.2</a:t>
                      </a:r>
                    </a:p>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2.NBT.5</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Add/subtract within 20 (know single-digit sums from memory)</a:t>
                      </a:r>
                    </a:p>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Add/subtract within 100</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997280">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3</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3.OA.7</a:t>
                      </a:r>
                    </a:p>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3.NBT.2</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Multiply/divide within 100 (know single-digit products from memory)</a:t>
                      </a:r>
                    </a:p>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Add/subtract within 1000</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451009">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4</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4.NBT.4</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Add/subtract within 1,000,000</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451009">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5</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5.NBT.5</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Multi-digit multiplication</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720855">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6</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dirty="0" smtClean="0">
                          <a:solidFill>
                            <a:srgbClr val="000000"/>
                          </a:solidFill>
                          <a:latin typeface="Calibri" pitchFamily="34" charset="0"/>
                          <a:ea typeface="+mn-ea"/>
                          <a:cs typeface="Calibri" pitchFamily="34" charset="0"/>
                        </a:rPr>
                        <a:t>6.NS.2</a:t>
                      </a:r>
                      <a:endParaRPr lang="en-US" sz="2000" b="0" i="0" u="none" strike="noStrike" kern="1200" cap="none" baseline="0" dirty="0" smtClean="0">
                        <a:solidFill>
                          <a:srgbClr val="000000"/>
                        </a:solidFill>
                        <a:latin typeface="Calibri" pitchFamily="34" charset="0"/>
                        <a:ea typeface="+mn-ea"/>
                        <a:cs typeface="Calibri" pitchFamily="34" charset="0"/>
                      </a:endParaRPr>
                    </a:p>
                    <a:p>
                      <a:pPr marL="0" marR="0" lvl="0" indent="0" algn="ctr" defTabSz="914400" rtl="0" eaLnBrk="1" latinLnBrk="0" hangingPunct="1">
                        <a:lnSpc>
                          <a:spcPct val="100000"/>
                        </a:lnSpc>
                        <a:spcBef>
                          <a:spcPts val="0"/>
                        </a:spcBef>
                        <a:spcAft>
                          <a:spcPts val="0"/>
                        </a:spcAft>
                        <a:buClr>
                          <a:schemeClr val="dk1"/>
                        </a:buClr>
                        <a:buSzPct val="25000"/>
                        <a:buNone/>
                      </a:pPr>
                      <a:r>
                        <a:rPr lang="en-US" sz="2000" b="0" i="0" u="none" strike="noStrike" kern="1200" cap="none" baseline="0" dirty="0" smtClean="0">
                          <a:solidFill>
                            <a:srgbClr val="000000"/>
                          </a:solidFill>
                          <a:latin typeface="Calibri" pitchFamily="34" charset="0"/>
                          <a:ea typeface="+mn-ea"/>
                          <a:cs typeface="Calibri" pitchFamily="34" charset="0"/>
                        </a:rPr>
                        <a:t>6.NS.</a:t>
                      </a:r>
                      <a:r>
                        <a:rPr lang="x-none" sz="2000" b="0" i="0" u="none" strike="noStrike" kern="1200" cap="none" baseline="0" dirty="0" smtClean="0">
                          <a:solidFill>
                            <a:srgbClr val="000000"/>
                          </a:solidFill>
                          <a:latin typeface="Calibri" pitchFamily="34" charset="0"/>
                          <a:ea typeface="+mn-ea"/>
                          <a:cs typeface="Calibri" pitchFamily="34" charset="0"/>
                        </a:rPr>
                        <a:t>3</a:t>
                      </a:r>
                      <a:endParaRPr lang="x-none" sz="2000" b="0" i="0" u="none" strike="noStrike" kern="1200" cap="none" baseline="0" dirty="0">
                        <a:solidFill>
                          <a:srgbClr val="000000"/>
                        </a:solidFill>
                        <a:latin typeface="Calibri" pitchFamily="34" charset="0"/>
                        <a:ea typeface="+mn-ea"/>
                        <a:cs typeface="Calibri" pitchFamily="34" charset="0"/>
                      </a:endParaRP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dirty="0">
                          <a:solidFill>
                            <a:srgbClr val="000000"/>
                          </a:solidFill>
                          <a:latin typeface="Calibri" pitchFamily="34" charset="0"/>
                          <a:ea typeface="+mn-ea"/>
                          <a:cs typeface="Calibri" pitchFamily="34" charset="0"/>
                        </a:rPr>
                        <a:t>Multi-digit division</a:t>
                      </a:r>
                    </a:p>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dirty="0">
                          <a:solidFill>
                            <a:srgbClr val="000000"/>
                          </a:solidFill>
                          <a:latin typeface="Calibri" pitchFamily="34" charset="0"/>
                          <a:ea typeface="+mn-ea"/>
                          <a:cs typeface="Calibri" pitchFamily="34" charset="0"/>
                        </a:rPr>
                        <a:t>Multi-digit decimal operations</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0503072"/>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hape 322"/>
          <p:cNvSpPr>
            <a:spLocks noGrp="1"/>
          </p:cNvSpPr>
          <p:nvPr>
            <p:ph type="title"/>
          </p:nvPr>
        </p:nvSpPr>
        <p:spPr>
          <a:xfrm>
            <a:off x="506413" y="361773"/>
            <a:ext cx="8229600" cy="646290"/>
          </a:xfrm>
        </p:spPr>
        <p:txBody>
          <a:bodyPr lIns="91425" tIns="45700" rIns="91425" bIns="45700">
            <a:spAutoFit/>
          </a:bodyPr>
          <a:lstStyle/>
          <a:p>
            <a:pPr algn="ctr" eaLnBrk="1" hangingPunct="1">
              <a:buClr>
                <a:srgbClr val="000000"/>
              </a:buClr>
              <a:buSzPct val="25000"/>
            </a:pPr>
            <a:r>
              <a:rPr lang="en-US" sz="3600" dirty="0">
                <a:solidFill>
                  <a:srgbClr val="000090"/>
                </a:solidFill>
                <a:sym typeface="Arial" charset="0"/>
              </a:rPr>
              <a:t>Fluency in High School</a:t>
            </a:r>
          </a:p>
        </p:txBody>
      </p:sp>
      <p:sp>
        <p:nvSpPr>
          <p:cNvPr id="323" name="Shape 323"/>
          <p:cNvSpPr>
            <a:spLocks noChangeArrowheads="1"/>
          </p:cNvSpPr>
          <p:nvPr/>
        </p:nvSpPr>
        <p:spPr bwMode="auto">
          <a:xfrm>
            <a:off x="503238" y="1219200"/>
            <a:ext cx="8137525" cy="4337050"/>
          </a:xfrm>
          <a:prstGeom prst="rect">
            <a:avLst/>
          </a:prstGeom>
          <a:blipFill dpi="0" rotWithShape="1">
            <a:blip r:embed="rId3" cstate="print"/>
            <a:srcRect/>
            <a:stretch>
              <a:fillRect/>
            </a:stretch>
          </a:blipFill>
          <a:ln w="9525">
            <a:solidFill>
              <a:srgbClr val="A6A6A6"/>
            </a:solidFill>
            <a:miter lim="800000"/>
            <a:headEnd/>
            <a:tailEnd/>
          </a:ln>
          <a:effectLst>
            <a:outerShdw blurRad="50800" dist="38100" dir="2700000" algn="tl" rotWithShape="0">
              <a:srgbClr val="000000">
                <a:alpha val="39999"/>
              </a:srgbClr>
            </a:outerShdw>
          </a:effectLst>
        </p:spPr>
        <p:txBody>
          <a:bodyPr/>
          <a:lstStyle/>
          <a:p>
            <a:pPr>
              <a:defRPr/>
            </a:pPr>
            <a:endParaRPr lang="en-US" dirty="0">
              <a:cs typeface="Arial" charset="0"/>
            </a:endParaRPr>
          </a:p>
        </p:txBody>
      </p:sp>
      <p:sp>
        <p:nvSpPr>
          <p:cNvPr id="97283"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DB93FF46-D9A4-0040-A73D-7A9BD9245E99}" type="slidenum">
              <a:rPr lang="en-US">
                <a:solidFill>
                  <a:srgbClr val="FFFFFF"/>
                </a:solidFill>
              </a:rPr>
              <a:pPr eaLnBrk="1" hangingPunct="1"/>
              <a:t>24</a:t>
            </a:fld>
            <a:endParaRPr lang="en-US" dirty="0">
              <a:solidFill>
                <a:srgbClr val="FFFFFF"/>
              </a:solidFill>
            </a:endParaRPr>
          </a:p>
        </p:txBody>
      </p:sp>
    </p:spTree>
    <p:extLst>
      <p:ext uri="{BB962C8B-B14F-4D97-AF65-F5344CB8AC3E}">
        <p14:creationId xmlns="" xmlns:p14="http://schemas.microsoft.com/office/powerpoint/2010/main" val="4181195786"/>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solidFill>
                  <a:srgbClr val="000090"/>
                </a:solidFill>
              </a:rPr>
              <a:t> </a:t>
            </a:r>
            <a:r>
              <a:rPr lang="en-US" sz="3600" b="1" dirty="0" smtClean="0">
                <a:solidFill>
                  <a:srgbClr val="000090"/>
                </a:solidFill>
              </a:rPr>
              <a:t>Shift #4       Deep Understanding</a:t>
            </a:r>
            <a:br>
              <a:rPr lang="en-US" sz="3600" b="1" dirty="0" smtClean="0">
                <a:solidFill>
                  <a:srgbClr val="000090"/>
                </a:solidFill>
              </a:rPr>
            </a:br>
            <a:r>
              <a:rPr lang="en-US" sz="3200" dirty="0" smtClean="0">
                <a:solidFill>
                  <a:srgbClr val="000090"/>
                </a:solidFill>
              </a:rPr>
              <a:t> </a:t>
            </a:r>
            <a:r>
              <a:rPr lang="en-US" sz="2800" dirty="0" smtClean="0">
                <a:solidFill>
                  <a:srgbClr val="000090"/>
                </a:solidFill>
              </a:rPr>
              <a:t>A Solid Conceptual Understanding</a:t>
            </a:r>
            <a:endParaRPr lang="en-US" sz="2800" dirty="0">
              <a:solidFill>
                <a:srgbClr val="000090"/>
              </a:solidFill>
            </a:endParaRPr>
          </a:p>
        </p:txBody>
      </p:sp>
      <p:sp>
        <p:nvSpPr>
          <p:cNvPr id="3" name="Content Placeholder 2"/>
          <p:cNvSpPr>
            <a:spLocks noGrp="1"/>
          </p:cNvSpPr>
          <p:nvPr>
            <p:ph sz="quarter" idx="1"/>
          </p:nvPr>
        </p:nvSpPr>
        <p:spPr/>
        <p:txBody>
          <a:bodyPr/>
          <a:lstStyle/>
          <a:p>
            <a:endParaRPr lang="en-US" dirty="0"/>
          </a:p>
          <a:p>
            <a:pPr marL="342900" indent="-342900">
              <a:lnSpc>
                <a:spcPct val="114000"/>
              </a:lnSpc>
              <a:spcBef>
                <a:spcPct val="0"/>
              </a:spcBef>
              <a:buClr>
                <a:srgbClr val="000000"/>
              </a:buClr>
              <a:buSzPct val="132000"/>
              <a:buFont typeface="Arial" charset="0"/>
              <a:buChar char="•"/>
            </a:pPr>
            <a:r>
              <a:rPr lang="en-US" sz="2400" dirty="0">
                <a:solidFill>
                  <a:srgbClr val="0D0D0D"/>
                </a:solidFill>
                <a:latin typeface="Calibri" charset="0"/>
                <a:sym typeface="Arial" charset="0"/>
              </a:rPr>
              <a:t>Teach more than </a:t>
            </a:r>
            <a:r>
              <a:rPr lang="ja-JP" altLang="en-US" sz="2400" dirty="0">
                <a:solidFill>
                  <a:srgbClr val="0D0D0D"/>
                </a:solidFill>
                <a:latin typeface="Calibri" charset="0"/>
                <a:sym typeface="Arial" charset="0"/>
              </a:rPr>
              <a:t>“</a:t>
            </a:r>
            <a:r>
              <a:rPr lang="en-US" altLang="ja-JP" sz="2400" dirty="0">
                <a:solidFill>
                  <a:srgbClr val="0D0D0D"/>
                </a:solidFill>
                <a:latin typeface="Calibri" charset="0"/>
                <a:sym typeface="Arial" charset="0"/>
              </a:rPr>
              <a:t>how to get the answer</a:t>
            </a:r>
            <a:r>
              <a:rPr lang="ja-JP" altLang="en-US" sz="2400" dirty="0">
                <a:solidFill>
                  <a:srgbClr val="0D0D0D"/>
                </a:solidFill>
                <a:latin typeface="Calibri" charset="0"/>
                <a:sym typeface="Arial" charset="0"/>
              </a:rPr>
              <a:t>”</a:t>
            </a:r>
            <a:r>
              <a:rPr lang="en-US" altLang="ja-JP" sz="2400" dirty="0">
                <a:solidFill>
                  <a:srgbClr val="0D0D0D"/>
                </a:solidFill>
                <a:latin typeface="Calibri" charset="0"/>
                <a:sym typeface="Arial" charset="0"/>
              </a:rPr>
              <a:t> and instead support students</a:t>
            </a:r>
            <a:r>
              <a:rPr lang="ja-JP" altLang="en-US" sz="2400" dirty="0">
                <a:solidFill>
                  <a:srgbClr val="0D0D0D"/>
                </a:solidFill>
                <a:latin typeface="Calibri" charset="0"/>
                <a:sym typeface="Arial" charset="0"/>
              </a:rPr>
              <a:t>’</a:t>
            </a:r>
            <a:r>
              <a:rPr lang="en-US" altLang="ja-JP" sz="2400" dirty="0">
                <a:solidFill>
                  <a:srgbClr val="0D0D0D"/>
                </a:solidFill>
                <a:latin typeface="Calibri" charset="0"/>
                <a:sym typeface="Arial" charset="0"/>
              </a:rPr>
              <a:t> ability to access concepts from a number of perspectives</a:t>
            </a:r>
          </a:p>
          <a:p>
            <a:pPr marL="342900" indent="-342900">
              <a:lnSpc>
                <a:spcPct val="114000"/>
              </a:lnSpc>
              <a:spcBef>
                <a:spcPts val="1800"/>
              </a:spcBef>
              <a:buClr>
                <a:srgbClr val="000000"/>
              </a:buClr>
              <a:buSzPct val="132000"/>
              <a:buFont typeface="Arial" charset="0"/>
              <a:buChar char="•"/>
            </a:pPr>
            <a:r>
              <a:rPr lang="en-US" sz="2400" dirty="0">
                <a:solidFill>
                  <a:srgbClr val="0D0D0D"/>
                </a:solidFill>
                <a:latin typeface="Calibri" charset="0"/>
                <a:sym typeface="Arial" charset="0"/>
              </a:rPr>
              <a:t>Students are able to see math as more than a set of mnemonics or discrete procedures</a:t>
            </a:r>
          </a:p>
          <a:p>
            <a:pPr marL="342900" indent="-342900">
              <a:lnSpc>
                <a:spcPct val="114000"/>
              </a:lnSpc>
              <a:spcBef>
                <a:spcPts val="1800"/>
              </a:spcBef>
              <a:buClr>
                <a:srgbClr val="000000"/>
              </a:buClr>
              <a:buSzPct val="132000"/>
              <a:buFont typeface="Arial" charset="0"/>
              <a:buChar char="•"/>
            </a:pPr>
            <a:r>
              <a:rPr lang="en-US" sz="2400" dirty="0">
                <a:solidFill>
                  <a:srgbClr val="0D0D0D"/>
                </a:solidFill>
                <a:latin typeface="Calibri" charset="0"/>
                <a:sym typeface="Arial" charset="0"/>
              </a:rPr>
              <a:t>Conceptual understanding supports the other aspects of rigor (fluency and application)</a:t>
            </a:r>
          </a:p>
          <a:p>
            <a:pPr marL="0" indent="0">
              <a:buNone/>
            </a:pPr>
            <a:r>
              <a:rPr lang="en-US" dirty="0" smtClean="0"/>
              <a:t>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hil Daro.wmv">
            <a:hlinkClick r:id="" action="ppaction://media"/>
          </p:cNvPr>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0" y="990600"/>
            <a:ext cx="609600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7042"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26B10E0D-F23D-7E42-A0D4-D5A00EECB640}" type="slidenum">
              <a:rPr lang="en-US">
                <a:solidFill>
                  <a:srgbClr val="FFFFFF"/>
                </a:solidFill>
              </a:rPr>
              <a:pPr eaLnBrk="1" hangingPunct="1"/>
              <a:t>26</a:t>
            </a:fld>
            <a:endParaRPr lang="en-US" dirty="0">
              <a:solidFill>
                <a:srgbClr val="FFFFFF"/>
              </a:solidFill>
            </a:endParaRPr>
          </a:p>
        </p:txBody>
      </p:sp>
    </p:spTree>
    <p:extLst>
      <p:ext uri="{BB962C8B-B14F-4D97-AF65-F5344CB8AC3E}">
        <p14:creationId xmlns="" xmlns:p14="http://schemas.microsoft.com/office/powerpoint/2010/main" val="24977340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hape 296"/>
          <p:cNvSpPr>
            <a:spLocks noChangeArrowheads="1"/>
          </p:cNvSpPr>
          <p:nvPr/>
        </p:nvSpPr>
        <p:spPr bwMode="auto">
          <a:xfrm>
            <a:off x="3352800" y="304800"/>
            <a:ext cx="4902200" cy="6364288"/>
          </a:xfrm>
          <a:prstGeom prst="rect">
            <a:avLst/>
          </a:prstGeom>
          <a:blipFill dpi="0" rotWithShape="1">
            <a:blip r:embed="rId3" cstate="print"/>
            <a:srcRect/>
            <a:stretch>
              <a:fillRect/>
            </a:stretch>
          </a:blipFill>
          <a:ln w="9525">
            <a:solidFill>
              <a:srgbClr val="A6A6A6"/>
            </a:solidFill>
            <a:miter lim="800000"/>
            <a:headEnd/>
            <a:tailEnd/>
          </a:ln>
          <a:effectLst>
            <a:outerShdw blurRad="50800" dist="38100" dir="2700000" algn="tl" rotWithShape="0">
              <a:srgbClr val="000000">
                <a:alpha val="39999"/>
              </a:srgbClr>
            </a:outerShdw>
          </a:effectLst>
        </p:spPr>
        <p:txBody>
          <a:bodyPr/>
          <a:lstStyle/>
          <a:p>
            <a:pPr>
              <a:defRPr/>
            </a:pPr>
            <a:endParaRPr lang="en-US" dirty="0">
              <a:cs typeface="Arial" charset="0"/>
            </a:endParaRPr>
          </a:p>
        </p:txBody>
      </p:sp>
      <p:sp>
        <p:nvSpPr>
          <p:cNvPr id="89090"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9068183B-06CC-F641-AB55-98A034369986}" type="slidenum">
              <a:rPr lang="en-US">
                <a:solidFill>
                  <a:srgbClr val="FFFFFF"/>
                </a:solidFill>
              </a:rPr>
              <a:pPr eaLnBrk="1" hangingPunct="1"/>
              <a:t>27</a:t>
            </a:fld>
            <a:endParaRPr lang="en-US" dirty="0">
              <a:solidFill>
                <a:srgbClr val="FFFFFF"/>
              </a:solidFill>
            </a:endParaRPr>
          </a:p>
        </p:txBody>
      </p:sp>
      <p:sp>
        <p:nvSpPr>
          <p:cNvPr id="2" name="TextBox 1"/>
          <p:cNvSpPr txBox="1"/>
          <p:nvPr/>
        </p:nvSpPr>
        <p:spPr>
          <a:xfrm>
            <a:off x="304800" y="2057400"/>
            <a:ext cx="2895599" cy="1015663"/>
          </a:xfrm>
          <a:prstGeom prst="rect">
            <a:avLst/>
          </a:prstGeom>
          <a:noFill/>
        </p:spPr>
        <p:txBody>
          <a:bodyPr wrap="square" rtlCol="0">
            <a:spAutoFit/>
          </a:bodyPr>
          <a:lstStyle/>
          <a:p>
            <a:r>
              <a:rPr lang="en-US" sz="2000" dirty="0" smtClean="0">
                <a:solidFill>
                  <a:srgbClr val="000090"/>
                </a:solidFill>
              </a:rPr>
              <a:t>This example does NOT elicit conceptual understanding.</a:t>
            </a:r>
            <a:endParaRPr lang="en-US" sz="2000" dirty="0">
              <a:solidFill>
                <a:srgbClr val="000090"/>
              </a:solidFill>
            </a:endParaRPr>
          </a:p>
        </p:txBody>
      </p:sp>
    </p:spTree>
    <p:extLst>
      <p:ext uri="{BB962C8B-B14F-4D97-AF65-F5344CB8AC3E}">
        <p14:creationId xmlns="" xmlns:p14="http://schemas.microsoft.com/office/powerpoint/2010/main" val="1042900154"/>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554A9FB6-3320-8245-952C-D89F24BF481D}" type="slidenum">
              <a:rPr lang="en-US">
                <a:solidFill>
                  <a:srgbClr val="FFFFFF"/>
                </a:solidFill>
              </a:rPr>
              <a:pPr eaLnBrk="1" hangingPunct="1"/>
              <a:t>28</a:t>
            </a:fld>
            <a:endParaRPr lang="en-US" dirty="0">
              <a:solidFill>
                <a:srgbClr val="FFFFFF"/>
              </a:solidFill>
            </a:endParaRPr>
          </a:p>
        </p:txBody>
      </p:sp>
      <p:sp>
        <p:nvSpPr>
          <p:cNvPr id="2" name="TextBox 1"/>
          <p:cNvSpPr txBox="1"/>
          <p:nvPr/>
        </p:nvSpPr>
        <p:spPr>
          <a:xfrm>
            <a:off x="1143000" y="5638800"/>
            <a:ext cx="7080738" cy="707886"/>
          </a:xfrm>
          <a:prstGeom prst="rect">
            <a:avLst/>
          </a:prstGeom>
          <a:noFill/>
        </p:spPr>
        <p:txBody>
          <a:bodyPr wrap="square" rtlCol="0">
            <a:spAutoFit/>
          </a:bodyPr>
          <a:lstStyle/>
          <a:p>
            <a:r>
              <a:rPr lang="en-US" sz="2000" b="1" dirty="0" smtClean="0">
                <a:solidFill>
                  <a:srgbClr val="000090"/>
                </a:solidFill>
              </a:rPr>
              <a:t>This example provides a better opportunity to assess place value understanding. </a:t>
            </a:r>
            <a:endParaRPr lang="en-US" sz="2000" b="1" dirty="0">
              <a:solidFill>
                <a:srgbClr val="000090"/>
              </a:solidFill>
            </a:endParaRPr>
          </a:p>
        </p:txBody>
      </p:sp>
      <p:pic>
        <p:nvPicPr>
          <p:cNvPr id="1026" name="Picture 2"/>
          <p:cNvPicPr>
            <a:picLocks noChangeAspect="1" noChangeArrowheads="1"/>
          </p:cNvPicPr>
          <p:nvPr/>
        </p:nvPicPr>
        <p:blipFill>
          <a:blip r:embed="rId3" cstate="print"/>
          <a:srcRect l="36667" t="34074" r="21667" b="20741"/>
          <a:stretch>
            <a:fillRect/>
          </a:stretch>
        </p:blipFill>
        <p:spPr bwMode="auto">
          <a:xfrm>
            <a:off x="762000" y="609600"/>
            <a:ext cx="7620000" cy="4648200"/>
          </a:xfrm>
          <a:prstGeom prst="rect">
            <a:avLst/>
          </a:prstGeom>
          <a:noFill/>
          <a:ln w="9525">
            <a:solidFill>
              <a:srgbClr val="002060"/>
            </a:solidFill>
            <a:miter lim="800000"/>
            <a:headEnd/>
            <a:tailEnd/>
          </a:ln>
        </p:spPr>
      </p:pic>
    </p:spTree>
    <p:extLst>
      <p:ext uri="{BB962C8B-B14F-4D97-AF65-F5344CB8AC3E}">
        <p14:creationId xmlns="" xmlns:p14="http://schemas.microsoft.com/office/powerpoint/2010/main" val="654114006"/>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txBox="1">
            <a:spLocks noGrp="1"/>
          </p:cNvSpPr>
          <p:nvPr>
            <p:ph type="title"/>
          </p:nvPr>
        </p:nvSpPr>
        <p:spPr>
          <a:xfrm>
            <a:off x="457200" y="316092"/>
            <a:ext cx="7799388" cy="707846"/>
          </a:xfrm>
        </p:spPr>
        <p:txBody>
          <a:bodyPr lIns="91425" tIns="45700" rIns="91425" bIns="45700">
            <a:spAutoFit/>
          </a:bodyPr>
          <a:lstStyle/>
          <a:p>
            <a:pPr eaLnBrk="1" hangingPunct="1">
              <a:buClr>
                <a:srgbClr val="000000"/>
              </a:buClr>
              <a:buSzPct val="25000"/>
              <a:defRPr/>
            </a:pPr>
            <a:r>
              <a:rPr lang="en-US" b="1" dirty="0" smtClean="0">
                <a:solidFill>
                  <a:srgbClr val="000090"/>
                </a:solidFill>
                <a:ea typeface="+mj-ea"/>
                <a:cs typeface="+mj-cs"/>
                <a:sym typeface="Arial"/>
              </a:rPr>
              <a:t>   </a:t>
            </a:r>
            <a:r>
              <a:rPr lang="en-US" sz="3200" b="1" dirty="0" smtClean="0">
                <a:solidFill>
                  <a:srgbClr val="000090"/>
                </a:solidFill>
                <a:ea typeface="+mj-ea"/>
                <a:cs typeface="+mj-cs"/>
                <a:sym typeface="Arial"/>
              </a:rPr>
              <a:t>Shift # 5      </a:t>
            </a:r>
            <a:r>
              <a:rPr lang="x-none" sz="3200" b="1" smtClean="0">
                <a:solidFill>
                  <a:srgbClr val="000090"/>
                </a:solidFill>
                <a:ea typeface="+mj-ea"/>
                <a:cs typeface="+mj-cs"/>
                <a:sym typeface="Arial"/>
              </a:rPr>
              <a:t>Application</a:t>
            </a:r>
            <a:r>
              <a:rPr lang="en-US" sz="3200" b="1" dirty="0" smtClean="0">
                <a:solidFill>
                  <a:srgbClr val="000090"/>
                </a:solidFill>
                <a:sym typeface="Arial"/>
              </a:rPr>
              <a:t> </a:t>
            </a:r>
            <a:endParaRPr lang="x-none" sz="3200" b="1" dirty="0">
              <a:solidFill>
                <a:srgbClr val="000090"/>
              </a:solidFill>
              <a:ea typeface="+mj-ea"/>
              <a:cs typeface="+mj-cs"/>
              <a:sym typeface="Arial"/>
            </a:endParaRPr>
          </a:p>
        </p:txBody>
      </p:sp>
      <p:sp>
        <p:nvSpPr>
          <p:cNvPr id="99330" name="Shape 330"/>
          <p:cNvSpPr>
            <a:spLocks noGrp="1"/>
          </p:cNvSpPr>
          <p:nvPr>
            <p:ph idx="1"/>
          </p:nvPr>
        </p:nvSpPr>
        <p:spPr>
          <a:xfrm>
            <a:off x="503238" y="1127125"/>
            <a:ext cx="8137525" cy="4010025"/>
          </a:xfrm>
        </p:spPr>
        <p:txBody>
          <a:bodyPr lIns="91425" tIns="45700" rIns="91425" bIns="45700">
            <a:spAutoFit/>
          </a:bodyPr>
          <a:lstStyle/>
          <a:p>
            <a:pPr marL="342900" indent="-342900" eaLnBrk="1" hangingPunct="1">
              <a:lnSpc>
                <a:spcPct val="114000"/>
              </a:lnSpc>
              <a:spcBef>
                <a:spcPts val="638"/>
              </a:spcBef>
              <a:buClr>
                <a:srgbClr val="000000"/>
              </a:buClr>
              <a:buSzPct val="132000"/>
              <a:buFont typeface="Arial" charset="0"/>
              <a:buChar char="•"/>
            </a:pPr>
            <a:r>
              <a:rPr lang="en-US" dirty="0">
                <a:solidFill>
                  <a:srgbClr val="0D0D0D"/>
                </a:solidFill>
                <a:latin typeface="Calibri" charset="0"/>
                <a:sym typeface="Arial" charset="0"/>
              </a:rPr>
              <a:t>Students can use appropriate concepts and procedures for application even when not prompted to do so.</a:t>
            </a:r>
          </a:p>
          <a:p>
            <a:pPr marL="342900" indent="-342900" eaLnBrk="1" hangingPunct="1">
              <a:lnSpc>
                <a:spcPct val="114000"/>
              </a:lnSpc>
              <a:spcBef>
                <a:spcPts val="638"/>
              </a:spcBef>
              <a:buClr>
                <a:srgbClr val="000000"/>
              </a:buClr>
              <a:buSzPct val="132000"/>
              <a:buFont typeface="Arial" charset="0"/>
              <a:buChar char="•"/>
            </a:pPr>
            <a:r>
              <a:rPr lang="en-US" dirty="0">
                <a:solidFill>
                  <a:srgbClr val="0D0D0D"/>
                </a:solidFill>
                <a:latin typeface="Calibri" charset="0"/>
              </a:rPr>
              <a:t>Teachers p</a:t>
            </a:r>
            <a:r>
              <a:rPr lang="en-US" dirty="0">
                <a:solidFill>
                  <a:srgbClr val="0D0D0D"/>
                </a:solidFill>
                <a:latin typeface="Calibri" charset="0"/>
                <a:sym typeface="Arial" charset="0"/>
              </a:rPr>
              <a:t>rovide opportunities at all grade levels for students to apply math concepts in </a:t>
            </a:r>
            <a:r>
              <a:rPr lang="ja-JP" altLang="en-US">
                <a:solidFill>
                  <a:srgbClr val="0D0D0D"/>
                </a:solidFill>
                <a:latin typeface="Calibri" charset="0"/>
                <a:sym typeface="Arial" charset="0"/>
              </a:rPr>
              <a:t>“</a:t>
            </a:r>
            <a:r>
              <a:rPr lang="en-US" altLang="ja-JP" dirty="0">
                <a:solidFill>
                  <a:srgbClr val="0D0D0D"/>
                </a:solidFill>
                <a:latin typeface="Calibri" charset="0"/>
                <a:sym typeface="Arial" charset="0"/>
              </a:rPr>
              <a:t>real world</a:t>
            </a:r>
            <a:r>
              <a:rPr lang="ja-JP" altLang="en-US">
                <a:solidFill>
                  <a:srgbClr val="0D0D0D"/>
                </a:solidFill>
                <a:latin typeface="Calibri" charset="0"/>
                <a:sym typeface="Arial" charset="0"/>
              </a:rPr>
              <a:t>”</a:t>
            </a:r>
            <a:r>
              <a:rPr lang="en-US" altLang="ja-JP" dirty="0">
                <a:solidFill>
                  <a:srgbClr val="0D0D0D"/>
                </a:solidFill>
                <a:latin typeface="Calibri" charset="0"/>
                <a:sym typeface="Arial" charset="0"/>
              </a:rPr>
              <a:t> situations, recognizing this means different things in K-5, 6-8, and HS.</a:t>
            </a:r>
          </a:p>
          <a:p>
            <a:pPr marL="342900" indent="-342900" eaLnBrk="1" hangingPunct="1">
              <a:lnSpc>
                <a:spcPct val="114000"/>
              </a:lnSpc>
              <a:spcBef>
                <a:spcPts val="638"/>
              </a:spcBef>
              <a:buClr>
                <a:srgbClr val="000000"/>
              </a:buClr>
              <a:buSzPct val="132000"/>
              <a:buFont typeface="Arial" charset="0"/>
              <a:buChar char="•"/>
            </a:pPr>
            <a:r>
              <a:rPr lang="en-US" dirty="0">
                <a:solidFill>
                  <a:srgbClr val="0D0D0D"/>
                </a:solidFill>
                <a:latin typeface="Calibri" charset="0"/>
                <a:sym typeface="Arial" charset="0"/>
              </a:rPr>
              <a:t>Teachers in content areas outside of math, particularly science, ensure that students are using grade-level-appropriate math to make meaning of and access science content.</a:t>
            </a:r>
          </a:p>
        </p:txBody>
      </p:sp>
      <p:sp>
        <p:nvSpPr>
          <p:cNvPr id="99331"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B66B6BD9-64D1-A243-AD26-6CF74DA9D9C4}" type="slidenum">
              <a:rPr lang="en-US">
                <a:solidFill>
                  <a:srgbClr val="FFFFFF"/>
                </a:solidFill>
              </a:rPr>
              <a:pPr eaLnBrk="1" hangingPunct="1"/>
              <a:t>29</a:t>
            </a:fld>
            <a:endParaRPr lang="en-US" dirty="0">
              <a:solidFill>
                <a:srgbClr val="FFFFFF"/>
              </a:solidFill>
            </a:endParaRPr>
          </a:p>
        </p:txBody>
      </p:sp>
    </p:spTree>
    <p:extLst>
      <p:ext uri="{BB962C8B-B14F-4D97-AF65-F5344CB8AC3E}">
        <p14:creationId xmlns="" xmlns:p14="http://schemas.microsoft.com/office/powerpoint/2010/main" val="3801306811"/>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solidFill>
                  <a:srgbClr val="000090"/>
                </a:solidFill>
              </a:rPr>
              <a:t>The Definition of Insanity?</a:t>
            </a:r>
            <a:endParaRPr lang="en-US" sz="3600" dirty="0">
              <a:solidFill>
                <a:srgbClr val="000090"/>
              </a:solidFill>
            </a:endParaRPr>
          </a:p>
        </p:txBody>
      </p:sp>
      <p:sp>
        <p:nvSpPr>
          <p:cNvPr id="3" name="Content Placeholder 2"/>
          <p:cNvSpPr>
            <a:spLocks noGrp="1"/>
          </p:cNvSpPr>
          <p:nvPr>
            <p:ph sz="quarter" idx="1"/>
          </p:nvPr>
        </p:nvSpPr>
        <p:spPr>
          <a:xfrm>
            <a:off x="2667000" y="2819400"/>
            <a:ext cx="4343400" cy="2438400"/>
          </a:xfrm>
        </p:spPr>
        <p:txBody>
          <a:bodyPr>
            <a:normAutofit/>
          </a:bodyPr>
          <a:lstStyle/>
          <a:p>
            <a:pPr>
              <a:buNone/>
            </a:pPr>
            <a:endParaRPr lang="en-US" dirty="0" smtClean="0"/>
          </a:p>
          <a:p>
            <a:r>
              <a:rPr lang="en-US" i="1" dirty="0" smtClean="0"/>
              <a:t>Doing the same thing and expecting different results…</a:t>
            </a:r>
            <a:endParaRPr lang="en-US" i="1" dirty="0"/>
          </a:p>
        </p:txBody>
      </p:sp>
    </p:spTree>
    <p:extLst>
      <p:ext uri="{BB962C8B-B14F-4D97-AF65-F5344CB8AC3E}">
        <p14:creationId xmlns="" xmlns:p14="http://schemas.microsoft.com/office/powerpoint/2010/main" val="2894017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normAutofit/>
          </a:bodyPr>
          <a:lstStyle/>
          <a:p>
            <a:r>
              <a:rPr lang="en-US" sz="3600" b="1" dirty="0" smtClean="0">
                <a:solidFill>
                  <a:srgbClr val="000090"/>
                </a:solidFill>
              </a:rPr>
              <a:t> Shift #6    Dual Intensity</a:t>
            </a:r>
            <a:endParaRPr lang="en-US" sz="3600" b="1" dirty="0">
              <a:solidFill>
                <a:srgbClr val="000090"/>
              </a:solidFill>
            </a:endParaRPr>
          </a:p>
        </p:txBody>
      </p:sp>
      <p:sp>
        <p:nvSpPr>
          <p:cNvPr id="3" name="Content Placeholder 2"/>
          <p:cNvSpPr>
            <a:spLocks noGrp="1"/>
          </p:cNvSpPr>
          <p:nvPr>
            <p:ph sz="quarter" idx="1"/>
          </p:nvPr>
        </p:nvSpPr>
        <p:spPr/>
        <p:txBody>
          <a:bodyPr>
            <a:normAutofit fontScale="92500"/>
          </a:bodyPr>
          <a:lstStyle/>
          <a:p>
            <a:r>
              <a:rPr lang="en-US" dirty="0"/>
              <a:t>Students are making sense of </a:t>
            </a:r>
            <a:r>
              <a:rPr lang="en-US" dirty="0" smtClean="0"/>
              <a:t>mathematics through </a:t>
            </a:r>
            <a:r>
              <a:rPr lang="en-US" dirty="0"/>
              <a:t>practicing and understanding. </a:t>
            </a:r>
            <a:endParaRPr lang="en-US" dirty="0" smtClean="0"/>
          </a:p>
          <a:p>
            <a:r>
              <a:rPr lang="en-US" dirty="0" smtClean="0"/>
              <a:t>There </a:t>
            </a:r>
            <a:r>
              <a:rPr lang="en-US" dirty="0"/>
              <a:t>is more than a balance between these two things in the classroom – both are occurring with intensity. </a:t>
            </a:r>
            <a:endParaRPr lang="en-US" dirty="0" smtClean="0"/>
          </a:p>
          <a:p>
            <a:r>
              <a:rPr lang="en-US" dirty="0" smtClean="0"/>
              <a:t>Teachers </a:t>
            </a:r>
            <a:r>
              <a:rPr lang="en-US" dirty="0"/>
              <a:t>create opportunities for students to participate in application of procedural and conceptual knowledge through extended application of math concepts. The amount of time and energy spent practicing and understanding learning environments is driven by the specific mathematical concept and therefore, varies throughout the given school year.</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362200"/>
            <a:ext cx="7772400" cy="990600"/>
          </a:xfrm>
        </p:spPr>
        <p:txBody>
          <a:bodyPr>
            <a:normAutofit lnSpcReduction="10000"/>
          </a:bodyPr>
          <a:lstStyle/>
          <a:p>
            <a:pPr algn="ctr">
              <a:buNone/>
            </a:pPr>
            <a:r>
              <a:rPr lang="en-US" sz="3200" i="1" dirty="0" smtClean="0">
                <a:solidFill>
                  <a:schemeClr val="accent2">
                    <a:lumMod val="50000"/>
                  </a:schemeClr>
                </a:solidFill>
              </a:rPr>
              <a:t>Implications </a:t>
            </a:r>
            <a:r>
              <a:rPr lang="en-US" sz="3200" i="1" dirty="0">
                <a:solidFill>
                  <a:schemeClr val="accent2">
                    <a:lumMod val="50000"/>
                  </a:schemeClr>
                </a:solidFill>
              </a:rPr>
              <a:t>for </a:t>
            </a:r>
            <a:r>
              <a:rPr lang="en-US" sz="3200" i="1" dirty="0" smtClean="0">
                <a:solidFill>
                  <a:schemeClr val="accent2">
                    <a:lumMod val="50000"/>
                  </a:schemeClr>
                </a:solidFill>
              </a:rPr>
              <a:t>Instruction</a:t>
            </a:r>
            <a:r>
              <a:rPr lang="en-US" sz="3200" i="1" dirty="0">
                <a:solidFill>
                  <a:schemeClr val="accent2">
                    <a:lumMod val="50000"/>
                  </a:schemeClr>
                </a:solidFill>
              </a:rPr>
              <a:t>, </a:t>
            </a:r>
            <a:r>
              <a:rPr lang="en-US" sz="3200" i="1" dirty="0" smtClean="0">
                <a:solidFill>
                  <a:schemeClr val="accent2">
                    <a:lumMod val="50000"/>
                  </a:schemeClr>
                </a:solidFill>
              </a:rPr>
              <a:t>Curriculum, and Assessment</a:t>
            </a:r>
            <a:endParaRPr lang="en-US" sz="3200" i="1" dirty="0">
              <a:solidFill>
                <a:schemeClr val="accent2">
                  <a:lumMod val="50000"/>
                </a:schemeClr>
              </a:solidFill>
            </a:endParaRPr>
          </a:p>
          <a:p>
            <a:endParaRPr lang="en-US" sz="2800" dirty="0"/>
          </a:p>
        </p:txBody>
      </p:sp>
    </p:spTree>
    <p:extLst>
      <p:ext uri="{BB962C8B-B14F-4D97-AF65-F5344CB8AC3E}">
        <p14:creationId xmlns="" xmlns:p14="http://schemas.microsoft.com/office/powerpoint/2010/main" val="2263635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6781800" cy="838200"/>
          </a:xfrm>
        </p:spPr>
        <p:txBody>
          <a:bodyPr>
            <a:noAutofit/>
          </a:bodyPr>
          <a:lstStyle/>
          <a:p>
            <a:pPr algn="ctr"/>
            <a:r>
              <a:rPr lang="en-US" sz="3200" dirty="0" smtClean="0">
                <a:solidFill>
                  <a:srgbClr val="000090"/>
                </a:solidFill>
              </a:rPr>
              <a:t>Implications for Instruction, Curriculum and Assessment</a:t>
            </a:r>
            <a:endParaRPr lang="en-US" sz="3200" dirty="0">
              <a:solidFill>
                <a:srgbClr val="000090"/>
              </a:solidFill>
            </a:endParaRPr>
          </a:p>
        </p:txBody>
      </p:sp>
      <p:sp>
        <p:nvSpPr>
          <p:cNvPr id="3" name="Content Placeholder 2"/>
          <p:cNvSpPr>
            <a:spLocks noGrp="1"/>
          </p:cNvSpPr>
          <p:nvPr>
            <p:ph sz="quarter" idx="1"/>
          </p:nvPr>
        </p:nvSpPr>
        <p:spPr>
          <a:xfrm>
            <a:off x="838200" y="1752600"/>
            <a:ext cx="7772400" cy="4572000"/>
          </a:xfrm>
        </p:spPr>
        <p:txBody>
          <a:bodyPr/>
          <a:lstStyle/>
          <a:p>
            <a:r>
              <a:rPr lang="en-US" dirty="0" smtClean="0"/>
              <a:t>The 6 shifts describe the changes needed in instruction and students’ opportunities to learn math.</a:t>
            </a:r>
          </a:p>
          <a:p>
            <a:endParaRPr lang="en-US" dirty="0"/>
          </a:p>
          <a:p>
            <a:r>
              <a:rPr lang="en-US" dirty="0" smtClean="0"/>
              <a:t>The Six Math Shifts and the Mathematical Practice Standards describe what classroom instruction and student learning should look like and sound like.</a:t>
            </a:r>
          </a:p>
          <a:p>
            <a:endParaRPr lang="en-US" dirty="0"/>
          </a:p>
          <a:p>
            <a:r>
              <a:rPr lang="en-US" dirty="0"/>
              <a:t> </a:t>
            </a:r>
            <a:r>
              <a:rPr lang="en-US" dirty="0" smtClean="0"/>
              <a:t>The PARCC Model Content Framework utilizes shifts</a:t>
            </a:r>
            <a:endParaRPr lang="en-US" dirty="0"/>
          </a:p>
        </p:txBody>
      </p:sp>
    </p:spTree>
    <p:extLst>
      <p:ext uri="{BB962C8B-B14F-4D97-AF65-F5344CB8AC3E}">
        <p14:creationId xmlns="" xmlns:p14="http://schemas.microsoft.com/office/powerpoint/2010/main" val="4217965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hape 370"/>
          <p:cNvSpPr>
            <a:spLocks noGrp="1"/>
          </p:cNvSpPr>
          <p:nvPr>
            <p:ph type="title"/>
          </p:nvPr>
        </p:nvSpPr>
        <p:spPr>
          <a:xfrm>
            <a:off x="457200" y="224731"/>
            <a:ext cx="8229600" cy="830956"/>
          </a:xfrm>
        </p:spPr>
        <p:txBody>
          <a:bodyPr lIns="91425" tIns="45700" rIns="91425" bIns="45700">
            <a:spAutoFit/>
          </a:bodyPr>
          <a:lstStyle/>
          <a:p>
            <a:pPr algn="ctr" eaLnBrk="1" hangingPunct="1">
              <a:buClr>
                <a:srgbClr val="000000"/>
              </a:buClr>
              <a:buSzPct val="25000"/>
            </a:pPr>
            <a:r>
              <a:rPr lang="en-US" sz="2400" b="1" dirty="0" smtClean="0">
                <a:solidFill>
                  <a:srgbClr val="000090"/>
                </a:solidFill>
                <a:sym typeface="Arial" charset="0"/>
              </a:rPr>
              <a:t>PARCC Model Content Frameworks</a:t>
            </a:r>
            <a:r>
              <a:rPr lang="en-US" sz="2400" dirty="0" smtClean="0">
                <a:solidFill>
                  <a:srgbClr val="000090"/>
                </a:solidFill>
                <a:sym typeface="Arial" charset="0"/>
              </a:rPr>
              <a:t/>
            </a:r>
            <a:br>
              <a:rPr lang="en-US" sz="2400" dirty="0" smtClean="0">
                <a:solidFill>
                  <a:srgbClr val="000090"/>
                </a:solidFill>
                <a:sym typeface="Arial" charset="0"/>
              </a:rPr>
            </a:br>
            <a:r>
              <a:rPr lang="en-US" sz="2400" i="1" dirty="0" smtClean="0">
                <a:solidFill>
                  <a:srgbClr val="000090"/>
                </a:solidFill>
                <a:sym typeface="Arial" charset="0"/>
              </a:rPr>
              <a:t>Content </a:t>
            </a:r>
            <a:r>
              <a:rPr lang="en-US" sz="2400" i="1" dirty="0">
                <a:solidFill>
                  <a:srgbClr val="000090"/>
                </a:solidFill>
                <a:sym typeface="Arial" charset="0"/>
              </a:rPr>
              <a:t>Emphases by Cluster: Grade Four</a:t>
            </a:r>
          </a:p>
        </p:txBody>
      </p:sp>
      <p:sp>
        <p:nvSpPr>
          <p:cNvPr id="2" name="Text Placeholder 1"/>
          <p:cNvSpPr>
            <a:spLocks noGrp="1"/>
          </p:cNvSpPr>
          <p:nvPr>
            <p:ph idx="1"/>
          </p:nvPr>
        </p:nvSpPr>
        <p:spPr/>
        <p:txBody>
          <a:bodyPr/>
          <a:lstStyle/>
          <a:p>
            <a:pPr marL="120650" eaLnBrk="1" hangingPunct="1">
              <a:defRPr/>
            </a:pPr>
            <a:r>
              <a:rPr lang="en-US" dirty="0" smtClean="0">
                <a:ea typeface="+mn-ea"/>
                <a:cs typeface="+mn-cs"/>
              </a:rPr>
              <a:t> </a:t>
            </a:r>
            <a:endParaRPr lang="en-US" dirty="0">
              <a:ea typeface="+mn-ea"/>
              <a:cs typeface="+mn-cs"/>
            </a:endParaRPr>
          </a:p>
        </p:txBody>
      </p:sp>
      <p:sp>
        <p:nvSpPr>
          <p:cNvPr id="109571" name="Shape 372"/>
          <p:cNvSpPr txBox="1">
            <a:spLocks noChangeArrowheads="1"/>
          </p:cNvSpPr>
          <p:nvPr/>
        </p:nvSpPr>
        <p:spPr bwMode="auto">
          <a:xfrm>
            <a:off x="1295400" y="1905000"/>
            <a:ext cx="65532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SzPct val="25000"/>
            </a:pPr>
            <a:r>
              <a:rPr lang="en-US" sz="1800" dirty="0"/>
              <a:t>Key:     Major Clusters;    Supporting Clusters;      Additional Clusters </a:t>
            </a:r>
          </a:p>
          <a:p>
            <a:pPr eaLnBrk="1" hangingPunct="1"/>
            <a:endParaRPr lang="en-US" sz="1800" dirty="0"/>
          </a:p>
          <a:p>
            <a:pPr eaLnBrk="1" hangingPunct="1"/>
            <a:endParaRPr lang="en-US" sz="1800" dirty="0"/>
          </a:p>
        </p:txBody>
      </p:sp>
      <p:sp>
        <p:nvSpPr>
          <p:cNvPr id="109572" name="Shape 373"/>
          <p:cNvSpPr>
            <a:spLocks noChangeArrowheads="1"/>
          </p:cNvSpPr>
          <p:nvPr/>
        </p:nvSpPr>
        <p:spPr bwMode="auto">
          <a:xfrm>
            <a:off x="1930400" y="2020888"/>
            <a:ext cx="101600" cy="103187"/>
          </a:xfrm>
          <a:prstGeom prst="rect">
            <a:avLst/>
          </a:prstGeom>
          <a:blipFill dpi="0" rotWithShape="1">
            <a:blip r:embed="rId3" cstate="print"/>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
        <p:nvSpPr>
          <p:cNvPr id="109573" name="Shape 374"/>
          <p:cNvSpPr>
            <a:spLocks noChangeArrowheads="1"/>
          </p:cNvSpPr>
          <p:nvPr/>
        </p:nvSpPr>
        <p:spPr bwMode="auto">
          <a:xfrm>
            <a:off x="3836988" y="2038350"/>
            <a:ext cx="103187" cy="103188"/>
          </a:xfrm>
          <a:prstGeom prst="rect">
            <a:avLst/>
          </a:prstGeom>
          <a:blipFill dpi="0" rotWithShape="1">
            <a:blip r:embed="rId4" cstate="print"/>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
        <p:nvSpPr>
          <p:cNvPr id="109574" name="Shape 375"/>
          <p:cNvSpPr>
            <a:spLocks noChangeArrowheads="1"/>
          </p:cNvSpPr>
          <p:nvPr/>
        </p:nvSpPr>
        <p:spPr bwMode="auto">
          <a:xfrm>
            <a:off x="6211888" y="2047875"/>
            <a:ext cx="103187" cy="103188"/>
          </a:xfrm>
          <a:prstGeom prst="rect">
            <a:avLst/>
          </a:prstGeom>
          <a:blipFill dpi="0" rotWithShape="1">
            <a:blip r:embed="rId5" cstate="print"/>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pic>
        <p:nvPicPr>
          <p:cNvPr id="8" name="Picture 7" descr="CEC Grade 4.PNG"/>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38213" y="1246188"/>
            <a:ext cx="7267575" cy="5029200"/>
          </a:xfrm>
          <a:prstGeom prst="rect">
            <a:avLst/>
          </a:prstGeom>
          <a:noFill/>
          <a:ln w="9525">
            <a:solidFill>
              <a:srgbClr val="BFBFBF"/>
            </a:solidFill>
            <a:miter lim="800000"/>
            <a:headEnd/>
            <a:tailEnd/>
          </a:ln>
          <a:effectLst>
            <a:outerShdw blurRad="50800" dist="38100" dir="2700000" algn="tl" rotWithShape="0">
              <a:srgbClr val="000000">
                <a:alpha val="39999"/>
              </a:srgbClr>
            </a:outerShdw>
          </a:effectLst>
          <a:extLst>
            <a:ext uri="{909E8E84-426E-40dd-AFC4-6F175D3DCCD1}">
              <a14:hiddenFill xmlns="" xmlns:a14="http://schemas.microsoft.com/office/drawing/2010/main">
                <a:solidFill>
                  <a:srgbClr val="FFFFFF"/>
                </a:solidFill>
              </a14:hiddenFill>
            </a:ext>
          </a:extLst>
        </p:spPr>
      </p:pic>
      <p:sp>
        <p:nvSpPr>
          <p:cNvPr id="109576"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E2309BAA-1A77-9E45-B58F-B7852AB2E53C}" type="slidenum">
              <a:rPr lang="en-US">
                <a:solidFill>
                  <a:srgbClr val="FFFFFF"/>
                </a:solidFill>
              </a:rPr>
              <a:pPr eaLnBrk="1" hangingPunct="1"/>
              <a:t>33</a:t>
            </a:fld>
            <a:endParaRPr lang="en-US" dirty="0">
              <a:solidFill>
                <a:srgbClr val="FFFFFF"/>
              </a:solidFill>
            </a:endParaRPr>
          </a:p>
        </p:txBody>
      </p:sp>
    </p:spTree>
    <p:extLst>
      <p:ext uri="{BB962C8B-B14F-4D97-AF65-F5344CB8AC3E}">
        <p14:creationId xmlns="" xmlns:p14="http://schemas.microsoft.com/office/powerpoint/2010/main" val="3209744534"/>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382000" cy="609600"/>
          </a:xfrm>
        </p:spPr>
        <p:txBody>
          <a:bodyPr>
            <a:noAutofit/>
          </a:bodyPr>
          <a:lstStyle/>
          <a:p>
            <a:r>
              <a:rPr lang="en-US" sz="2800" dirty="0" smtClean="0">
                <a:solidFill>
                  <a:srgbClr val="000090"/>
                </a:solidFill>
              </a:rPr>
              <a:t>Implications for Curriculum, Instruction and Assessment </a:t>
            </a:r>
            <a:endParaRPr lang="en-US" sz="2800" dirty="0">
              <a:solidFill>
                <a:srgbClr val="000090"/>
              </a:solidFill>
            </a:endParaRPr>
          </a:p>
        </p:txBody>
      </p:sp>
      <p:sp>
        <p:nvSpPr>
          <p:cNvPr id="3" name="Content Placeholder 2"/>
          <p:cNvSpPr>
            <a:spLocks noGrp="1"/>
          </p:cNvSpPr>
          <p:nvPr>
            <p:ph idx="1"/>
          </p:nvPr>
        </p:nvSpPr>
        <p:spPr>
          <a:xfrm>
            <a:off x="762000" y="1447800"/>
            <a:ext cx="7924800" cy="4953000"/>
          </a:xfrm>
        </p:spPr>
        <p:txBody>
          <a:bodyPr>
            <a:normAutofit fontScale="85000" lnSpcReduction="20000"/>
          </a:bodyPr>
          <a:lstStyle/>
          <a:p>
            <a:r>
              <a:rPr lang="en-US" b="1" dirty="0"/>
              <a:t>Content Emphases by </a:t>
            </a:r>
            <a:r>
              <a:rPr lang="en-US" b="1" dirty="0" smtClean="0"/>
              <a:t>Cluster</a:t>
            </a:r>
            <a:r>
              <a:rPr lang="en-US" dirty="0" smtClean="0"/>
              <a:t> </a:t>
            </a:r>
          </a:p>
          <a:p>
            <a:endParaRPr lang="en-US" dirty="0"/>
          </a:p>
          <a:p>
            <a:r>
              <a:rPr lang="en-US" dirty="0"/>
              <a:t>Not all of the content in a given grade is emphasized equally in the standards. Some clusters require greater emphasis than the others based on the depth of the ideas, the time that they take to master, and/or their importance to future mathematics or the demands of college and career readiness. In addition, an intense focus on the most critical material at each grade allows depth in learning, which is carried out through the Standards for Mathematical Practice. </a:t>
            </a:r>
            <a:endParaRPr lang="en-US" dirty="0" smtClean="0"/>
          </a:p>
          <a:p>
            <a:pPr>
              <a:buNone/>
            </a:pPr>
            <a:endParaRPr lang="en-US" dirty="0"/>
          </a:p>
          <a:p>
            <a:r>
              <a:rPr lang="en-US" dirty="0"/>
              <a:t>To say that some things have greater emphasis is not to say that anything in the standards can safely be neglected in instruction. Neglecting material will leave gaps in student skill and understanding and may leave students unprepared for the challenges of a later grade. </a:t>
            </a:r>
          </a:p>
        </p:txBody>
      </p:sp>
    </p:spTree>
    <p:extLst>
      <p:ext uri="{BB962C8B-B14F-4D97-AF65-F5344CB8AC3E}">
        <p14:creationId xmlns="" xmlns:p14="http://schemas.microsoft.com/office/powerpoint/2010/main" val="1104774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r>
              <a:rPr lang="en-US" sz="2800" dirty="0" smtClean="0">
                <a:solidFill>
                  <a:srgbClr val="000090"/>
                </a:solidFill>
              </a:rPr>
              <a:t>Implications for Curriculum, Instruction and Assessment </a:t>
            </a:r>
            <a:endParaRPr lang="en-US" sz="2800" dirty="0">
              <a:solidFill>
                <a:srgbClr val="000090"/>
              </a:solidFill>
            </a:endParaRPr>
          </a:p>
        </p:txBody>
      </p:sp>
      <p:sp>
        <p:nvSpPr>
          <p:cNvPr id="3" name="Content Placeholder 2"/>
          <p:cNvSpPr>
            <a:spLocks noGrp="1"/>
          </p:cNvSpPr>
          <p:nvPr>
            <p:ph sz="quarter" idx="1"/>
          </p:nvPr>
        </p:nvSpPr>
        <p:spPr/>
        <p:txBody>
          <a:bodyPr>
            <a:normAutofit fontScale="77500" lnSpcReduction="20000"/>
          </a:bodyPr>
          <a:lstStyle/>
          <a:p>
            <a:r>
              <a:rPr lang="en-US" dirty="0" smtClean="0"/>
              <a:t>Rigor of daily math tasks (must include high cognitive demand engaging tasks)</a:t>
            </a:r>
          </a:p>
          <a:p>
            <a:r>
              <a:rPr lang="en-US" dirty="0" smtClean="0"/>
              <a:t>Standards for Mathematical Practice- Critical thinking reasoning and communication</a:t>
            </a:r>
          </a:p>
          <a:p>
            <a:r>
              <a:rPr lang="en-US" dirty="0" smtClean="0"/>
              <a:t>Depth of knowledge- Knowledge packets- understanding mathematical concepts deeply  applying them within and across standards and content </a:t>
            </a:r>
          </a:p>
          <a:p>
            <a:r>
              <a:rPr lang="en-US" dirty="0" smtClean="0"/>
              <a:t>The classroom should look and sound like the students and  teacher are engaging in the Standards for Mathematical Practices</a:t>
            </a:r>
          </a:p>
          <a:p>
            <a:r>
              <a:rPr lang="en-US" dirty="0" smtClean="0"/>
              <a:t>Instructional resources should afford opportunities to make sense of mathematics and develop math ideas over time through the Standards for  Mathematical Practices</a:t>
            </a:r>
          </a:p>
          <a:p>
            <a:r>
              <a:rPr lang="en-US" dirty="0" smtClean="0"/>
              <a:t>Students will be assessed on the CCSSM: The Cluster (including headings and  numbered statements) and Standards for Math Practice</a:t>
            </a:r>
            <a:endParaRPr lang="en-US" dirty="0"/>
          </a:p>
        </p:txBody>
      </p:sp>
    </p:spTree>
    <p:extLst>
      <p:ext uri="{BB962C8B-B14F-4D97-AF65-F5344CB8AC3E}">
        <p14:creationId xmlns="" xmlns:p14="http://schemas.microsoft.com/office/powerpoint/2010/main" val="3354981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hape 349"/>
          <p:cNvSpPr>
            <a:spLocks noGrp="1"/>
          </p:cNvSpPr>
          <p:nvPr>
            <p:ph type="title"/>
          </p:nvPr>
        </p:nvSpPr>
        <p:spPr>
          <a:xfrm>
            <a:off x="457200" y="543620"/>
            <a:ext cx="8382000" cy="523180"/>
          </a:xfrm>
        </p:spPr>
        <p:txBody>
          <a:bodyPr wrap="square" lIns="91425" tIns="45700" rIns="91425" bIns="45700">
            <a:spAutoFit/>
          </a:bodyPr>
          <a:lstStyle/>
          <a:p>
            <a:pPr>
              <a:buClr>
                <a:srgbClr val="000000"/>
              </a:buClr>
              <a:buSzPct val="25000"/>
            </a:pPr>
            <a:r>
              <a:rPr lang="en-US" sz="2800" dirty="0" smtClean="0">
                <a:solidFill>
                  <a:srgbClr val="000090"/>
                </a:solidFill>
              </a:rPr>
              <a:t>Implications for Curriculum, Instruction and Assessment </a:t>
            </a:r>
            <a:endParaRPr lang="en-US" sz="2800" dirty="0">
              <a:solidFill>
                <a:srgbClr val="000090"/>
              </a:solidFill>
              <a:sym typeface="Arial" charset="0"/>
            </a:endParaRPr>
          </a:p>
        </p:txBody>
      </p:sp>
      <p:sp>
        <p:nvSpPr>
          <p:cNvPr id="350" name="Shape 350"/>
          <p:cNvSpPr txBox="1">
            <a:spLocks noGrp="1"/>
          </p:cNvSpPr>
          <p:nvPr>
            <p:ph idx="1"/>
          </p:nvPr>
        </p:nvSpPr>
        <p:spPr>
          <a:xfrm>
            <a:off x="503238" y="1212850"/>
            <a:ext cx="8137525" cy="5240574"/>
          </a:xfrm>
        </p:spPr>
        <p:txBody>
          <a:bodyPr lIns="91425" tIns="45700" rIns="91425" bIns="45700">
            <a:spAutoFit/>
          </a:bodyPr>
          <a:lstStyle/>
          <a:p>
            <a:pPr marL="342900" indent="-342900" eaLnBrk="1" hangingPunct="1">
              <a:lnSpc>
                <a:spcPct val="114000"/>
              </a:lnSpc>
              <a:spcBef>
                <a:spcPts val="640"/>
              </a:spcBef>
              <a:buClr>
                <a:srgbClr val="000000"/>
              </a:buClr>
              <a:buSzPct val="132000"/>
              <a:buFont typeface="Arial" charset="0"/>
              <a:buChar char="•"/>
              <a:defRPr/>
            </a:pPr>
            <a:r>
              <a:rPr lang="x-none" sz="2800" dirty="0">
                <a:solidFill>
                  <a:schemeClr val="tx1">
                    <a:lumMod val="95000"/>
                    <a:lumOff val="5000"/>
                  </a:schemeClr>
                </a:solidFill>
                <a:ea typeface="+mn-ea"/>
                <a:cs typeface="+mn-cs"/>
                <a:sym typeface="Arial"/>
              </a:rPr>
              <a:t>The current U.S. curriculum is </a:t>
            </a:r>
            <a:r>
              <a:rPr lang="en-US" sz="2800" dirty="0" smtClean="0">
                <a:solidFill>
                  <a:schemeClr val="tx1">
                    <a:lumMod val="95000"/>
                    <a:lumOff val="5000"/>
                  </a:schemeClr>
                </a:solidFill>
                <a:ea typeface="+mn-ea"/>
                <a:cs typeface="+mn-cs"/>
                <a:sym typeface="Arial"/>
              </a:rPr>
              <a:t>often </a:t>
            </a:r>
            <a:r>
              <a:rPr lang="x-none" sz="2800" dirty="0" smtClean="0">
                <a:solidFill>
                  <a:schemeClr val="tx1">
                    <a:lumMod val="95000"/>
                    <a:lumOff val="5000"/>
                  </a:schemeClr>
                </a:solidFill>
                <a:ea typeface="+mn-ea"/>
                <a:cs typeface="+mn-cs"/>
              </a:rPr>
              <a:t>"</a:t>
            </a:r>
            <a:r>
              <a:rPr lang="x-none" sz="2800" dirty="0" smtClean="0">
                <a:solidFill>
                  <a:schemeClr val="tx1">
                    <a:lumMod val="95000"/>
                    <a:lumOff val="5000"/>
                  </a:schemeClr>
                </a:solidFill>
                <a:ea typeface="+mn-ea"/>
                <a:cs typeface="+mn-cs"/>
                <a:sym typeface="Arial"/>
              </a:rPr>
              <a:t>a </a:t>
            </a:r>
            <a:r>
              <a:rPr lang="x-none" sz="2800" dirty="0">
                <a:solidFill>
                  <a:schemeClr val="tx1">
                    <a:lumMod val="95000"/>
                    <a:lumOff val="5000"/>
                  </a:schemeClr>
                </a:solidFill>
                <a:ea typeface="+mn-ea"/>
                <a:cs typeface="+mn-cs"/>
                <a:sym typeface="Arial"/>
              </a:rPr>
              <a:t>mile wide and an inch deep.</a:t>
            </a:r>
            <a:r>
              <a:rPr lang="x-none" sz="2800" dirty="0">
                <a:solidFill>
                  <a:schemeClr val="tx1">
                    <a:lumMod val="95000"/>
                    <a:lumOff val="5000"/>
                  </a:schemeClr>
                </a:solidFill>
                <a:ea typeface="+mn-ea"/>
                <a:cs typeface="+mn-cs"/>
              </a:rPr>
              <a:t>"</a:t>
            </a:r>
          </a:p>
          <a:p>
            <a:pPr marL="342900" indent="-342900" eaLnBrk="1" hangingPunct="1">
              <a:lnSpc>
                <a:spcPct val="114000"/>
              </a:lnSpc>
              <a:spcBef>
                <a:spcPts val="640"/>
              </a:spcBef>
              <a:buClr>
                <a:srgbClr val="000000"/>
              </a:buClr>
              <a:buSzPct val="132000"/>
              <a:buFont typeface="Arial" charset="0"/>
              <a:buChar char="•"/>
              <a:defRPr/>
            </a:pPr>
            <a:r>
              <a:rPr lang="x-none" sz="2800" dirty="0">
                <a:solidFill>
                  <a:schemeClr val="tx1">
                    <a:lumMod val="95000"/>
                    <a:lumOff val="5000"/>
                  </a:schemeClr>
                </a:solidFill>
                <a:ea typeface="+mn-ea"/>
                <a:cs typeface="+mn-cs"/>
                <a:sym typeface="Arial"/>
              </a:rPr>
              <a:t>Focus is necessary in order to achieve the rigor set forth in the </a:t>
            </a:r>
            <a:r>
              <a:rPr lang="en-US" sz="2800" dirty="0" smtClean="0">
                <a:solidFill>
                  <a:schemeClr val="tx1">
                    <a:lumMod val="95000"/>
                    <a:lumOff val="5000"/>
                  </a:schemeClr>
                </a:solidFill>
                <a:ea typeface="+mn-ea"/>
                <a:cs typeface="+mn-cs"/>
                <a:sym typeface="Arial"/>
              </a:rPr>
              <a:t>CCSS</a:t>
            </a:r>
            <a:r>
              <a:rPr lang="x-none" sz="2800" dirty="0" smtClean="0">
                <a:solidFill>
                  <a:schemeClr val="tx1">
                    <a:lumMod val="95000"/>
                    <a:lumOff val="5000"/>
                  </a:schemeClr>
                </a:solidFill>
                <a:ea typeface="+mn-ea"/>
                <a:cs typeface="+mn-cs"/>
                <a:sym typeface="Arial"/>
              </a:rPr>
              <a:t>.</a:t>
            </a:r>
            <a:endParaRPr lang="x-none" sz="2800" dirty="0">
              <a:solidFill>
                <a:schemeClr val="tx1">
                  <a:lumMod val="95000"/>
                  <a:lumOff val="5000"/>
                </a:schemeClr>
              </a:solidFill>
              <a:ea typeface="+mn-ea"/>
              <a:cs typeface="+mn-cs"/>
              <a:sym typeface="Arial"/>
            </a:endParaRPr>
          </a:p>
          <a:p>
            <a:pPr marL="342900" indent="-342900" eaLnBrk="1" hangingPunct="1">
              <a:lnSpc>
                <a:spcPct val="114000"/>
              </a:lnSpc>
              <a:spcBef>
                <a:spcPts val="640"/>
              </a:spcBef>
              <a:buClr>
                <a:srgbClr val="000000"/>
              </a:buClr>
              <a:buSzPct val="132000"/>
              <a:buFont typeface="Arial" charset="0"/>
              <a:buChar char="•"/>
              <a:defRPr/>
            </a:pPr>
            <a:r>
              <a:rPr lang="en-US" sz="2800" dirty="0" smtClean="0">
                <a:solidFill>
                  <a:schemeClr val="tx1">
                    <a:lumMod val="95000"/>
                    <a:lumOff val="5000"/>
                  </a:schemeClr>
                </a:solidFill>
                <a:sym typeface="Arial"/>
              </a:rPr>
              <a:t>As we saw in the curriculum from other countries, a deep understanding of fewer mathematical concepts</a:t>
            </a:r>
            <a:r>
              <a:rPr lang="x-none" sz="2800" dirty="0" smtClean="0">
                <a:solidFill>
                  <a:schemeClr val="tx1">
                    <a:lumMod val="95000"/>
                    <a:lumOff val="5000"/>
                  </a:schemeClr>
                </a:solidFill>
                <a:ea typeface="+mn-ea"/>
                <a:cs typeface="+mn-cs"/>
                <a:sym typeface="Arial"/>
              </a:rPr>
              <a:t> </a:t>
            </a:r>
            <a:r>
              <a:rPr lang="x-none" sz="2800" dirty="0">
                <a:solidFill>
                  <a:schemeClr val="tx1">
                    <a:lumMod val="95000"/>
                    <a:lumOff val="5000"/>
                  </a:schemeClr>
                </a:solidFill>
                <a:ea typeface="+mn-ea"/>
                <a:cs typeface="+mn-cs"/>
                <a:sym typeface="Arial"/>
              </a:rPr>
              <a:t>pays off</a:t>
            </a:r>
            <a:r>
              <a:rPr lang="x-none" sz="2800" dirty="0" smtClean="0">
                <a:solidFill>
                  <a:schemeClr val="tx1">
                    <a:lumMod val="95000"/>
                    <a:lumOff val="5000"/>
                  </a:schemeClr>
                </a:solidFill>
                <a:ea typeface="+mn-ea"/>
                <a:cs typeface="+mn-cs"/>
                <a:sym typeface="Arial"/>
              </a:rPr>
              <a:t>.</a:t>
            </a:r>
            <a:endParaRPr lang="en-US" sz="2800" dirty="0" smtClean="0">
              <a:solidFill>
                <a:schemeClr val="tx1">
                  <a:lumMod val="95000"/>
                  <a:lumOff val="5000"/>
                </a:schemeClr>
              </a:solidFill>
              <a:ea typeface="+mn-ea"/>
              <a:cs typeface="+mn-cs"/>
              <a:sym typeface="Arial"/>
            </a:endParaRPr>
          </a:p>
          <a:p>
            <a:pPr marL="342900" indent="-342900" eaLnBrk="1" hangingPunct="1">
              <a:lnSpc>
                <a:spcPct val="114000"/>
              </a:lnSpc>
              <a:spcBef>
                <a:spcPts val="640"/>
              </a:spcBef>
              <a:buClr>
                <a:srgbClr val="000000"/>
              </a:buClr>
              <a:buSzPct val="132000"/>
              <a:buFont typeface="Arial" charset="0"/>
              <a:buChar char="•"/>
              <a:defRPr/>
            </a:pPr>
            <a:r>
              <a:rPr lang="en-US" sz="2800" dirty="0" smtClean="0">
                <a:solidFill>
                  <a:schemeClr val="tx1">
                    <a:lumMod val="95000"/>
                    <a:lumOff val="5000"/>
                  </a:schemeClr>
                </a:solidFill>
                <a:sym typeface="Arial"/>
              </a:rPr>
              <a:t>Instruction must be grounded in CCSSM and the PARCC Model Content Frameworks which includes the Standards for Mathematical Practices</a:t>
            </a:r>
            <a:endParaRPr lang="x-none" sz="2800" dirty="0">
              <a:solidFill>
                <a:schemeClr val="tx1">
                  <a:lumMod val="95000"/>
                  <a:lumOff val="5000"/>
                </a:schemeClr>
              </a:solidFill>
              <a:ea typeface="+mn-ea"/>
              <a:cs typeface="+mn-cs"/>
              <a:sym typeface="Arial"/>
            </a:endParaRPr>
          </a:p>
        </p:txBody>
      </p:sp>
      <p:sp>
        <p:nvSpPr>
          <p:cNvPr id="105475"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B75C06D5-D199-DD4F-9475-20DB2AFFBCCA}" type="slidenum">
              <a:rPr lang="en-US">
                <a:solidFill>
                  <a:srgbClr val="FFFFFF"/>
                </a:solidFill>
              </a:rPr>
              <a:pPr eaLnBrk="1" hangingPunct="1"/>
              <a:t>36</a:t>
            </a:fld>
            <a:endParaRPr lang="en-US" dirty="0">
              <a:solidFill>
                <a:srgbClr val="FFFFFF"/>
              </a:solidFill>
            </a:endParaRPr>
          </a:p>
        </p:txBody>
      </p:sp>
    </p:spTree>
    <p:extLst>
      <p:ext uri="{BB962C8B-B14F-4D97-AF65-F5344CB8AC3E}">
        <p14:creationId xmlns="" xmlns:p14="http://schemas.microsoft.com/office/powerpoint/2010/main" val="3255358100"/>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715962"/>
          </a:xfrm>
        </p:spPr>
        <p:txBody>
          <a:bodyPr>
            <a:normAutofit/>
          </a:bodyPr>
          <a:lstStyle/>
          <a:p>
            <a:r>
              <a:rPr lang="en-US" sz="2800" dirty="0" smtClean="0">
                <a:solidFill>
                  <a:srgbClr val="000090"/>
                </a:solidFill>
              </a:rPr>
              <a:t>Implications for Curriculum, Instruction and Assessment</a:t>
            </a:r>
            <a:endParaRPr lang="en-US" sz="2800" dirty="0">
              <a:solidFill>
                <a:srgbClr val="000090"/>
              </a:solidFill>
            </a:endParaRPr>
          </a:p>
        </p:txBody>
      </p:sp>
      <p:sp>
        <p:nvSpPr>
          <p:cNvPr id="3" name="Content Placeholder 2"/>
          <p:cNvSpPr>
            <a:spLocks noGrp="1"/>
          </p:cNvSpPr>
          <p:nvPr>
            <p:ph sz="quarter" idx="1"/>
          </p:nvPr>
        </p:nvSpPr>
        <p:spPr>
          <a:xfrm>
            <a:off x="457200" y="1447800"/>
            <a:ext cx="8229600" cy="4572000"/>
          </a:xfrm>
        </p:spPr>
        <p:txBody>
          <a:bodyPr/>
          <a:lstStyle/>
          <a:p>
            <a:r>
              <a:rPr lang="en-US" dirty="0" smtClean="0"/>
              <a:t>Curriculum resources vetted by PED forthcoming</a:t>
            </a:r>
          </a:p>
          <a:p>
            <a:pPr>
              <a:buNone/>
            </a:pPr>
            <a:r>
              <a:rPr lang="en-US" dirty="0" smtClean="0"/>
              <a:t>   </a:t>
            </a:r>
          </a:p>
          <a:p>
            <a:r>
              <a:rPr lang="en-US" dirty="0" smtClean="0"/>
              <a:t>Publishers criteria for considering curriculum resources:</a:t>
            </a:r>
          </a:p>
          <a:p>
            <a:pPr marL="0" indent="0">
              <a:buNone/>
            </a:pPr>
            <a:r>
              <a:rPr lang="en-US" sz="2000" dirty="0" smtClean="0">
                <a:hlinkClick r:id="rId2"/>
              </a:rPr>
              <a:t>http://www.corestandards.org/assets/Math_Publishers_Criteria_K8_Summer%202012_FINAL.pdf</a:t>
            </a:r>
            <a:r>
              <a:rPr lang="en-US" sz="2000" dirty="0" smtClean="0"/>
              <a:t> </a:t>
            </a:r>
          </a:p>
          <a:p>
            <a:pPr marL="0" indent="0">
              <a:buNone/>
            </a:pPr>
            <a:endParaRPr lang="en-US" dirty="0"/>
          </a:p>
          <a:p>
            <a:r>
              <a:rPr lang="en-US" dirty="0" smtClean="0"/>
              <a:t>Item prototypes        </a:t>
            </a:r>
          </a:p>
          <a:p>
            <a:pPr>
              <a:buNone/>
            </a:pPr>
            <a:r>
              <a:rPr lang="x-none" u="sng" smtClean="0">
                <a:hlinkClick r:id="rId3"/>
              </a:rPr>
              <a:t>parcconline.org</a:t>
            </a:r>
            <a:endParaRPr lang="en-US" dirty="0"/>
          </a:p>
        </p:txBody>
      </p:sp>
    </p:spTree>
    <p:extLst>
      <p:ext uri="{BB962C8B-B14F-4D97-AF65-F5344CB8AC3E}">
        <p14:creationId xmlns="" xmlns:p14="http://schemas.microsoft.com/office/powerpoint/2010/main" val="1899097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r>
              <a:rPr lang="en-US" dirty="0" smtClean="0">
                <a:solidFill>
                  <a:srgbClr val="000090"/>
                </a:solidFill>
              </a:rPr>
              <a:t>Resources Used for this Presentation</a:t>
            </a:r>
            <a:endParaRPr lang="en-US" dirty="0">
              <a:solidFill>
                <a:srgbClr val="000090"/>
              </a:solidFill>
            </a:endParaRPr>
          </a:p>
        </p:txBody>
      </p:sp>
      <p:sp>
        <p:nvSpPr>
          <p:cNvPr id="3" name="Content Placeholder 2"/>
          <p:cNvSpPr>
            <a:spLocks noGrp="1"/>
          </p:cNvSpPr>
          <p:nvPr>
            <p:ph sz="quarter" idx="1"/>
          </p:nvPr>
        </p:nvSpPr>
        <p:spPr>
          <a:xfrm>
            <a:off x="914400" y="1447800"/>
            <a:ext cx="7772400" cy="4876800"/>
          </a:xfrm>
        </p:spPr>
        <p:txBody>
          <a:bodyPr>
            <a:normAutofit/>
          </a:bodyPr>
          <a:lstStyle/>
          <a:p>
            <a:r>
              <a:rPr lang="en-US" sz="2400" dirty="0" smtClean="0">
                <a:hlinkClick r:id="rId3"/>
              </a:rPr>
              <a:t>http://newmexicocommoncore.org/pages/view/86/common-core-state-standards-shifts-in-mathematics/9/</a:t>
            </a:r>
            <a:endParaRPr lang="en-US" sz="2400" dirty="0" smtClean="0"/>
          </a:p>
          <a:p>
            <a:r>
              <a:rPr lang="en-US" sz="2400" dirty="0" smtClean="0">
                <a:hlinkClick r:id="rId4"/>
              </a:rPr>
              <a:t>http://newmexicocommoncore.org/mathematics/</a:t>
            </a:r>
            <a:endParaRPr lang="en-US" sz="2400" dirty="0" smtClean="0"/>
          </a:p>
          <a:p>
            <a:r>
              <a:rPr lang="en-US" sz="2400" dirty="0" smtClean="0">
                <a:hlinkClick r:id="rId5"/>
              </a:rPr>
              <a:t>http://www.corestandards.org/the-standards/mathematics</a:t>
            </a:r>
            <a:endParaRPr lang="en-US" sz="2400" dirty="0" smtClean="0"/>
          </a:p>
          <a:p>
            <a:r>
              <a:rPr lang="en-US" sz="2400" dirty="0" smtClean="0">
                <a:hlinkClick r:id="rId6"/>
              </a:rPr>
              <a:t>www.ped.state.nm.us/</a:t>
            </a:r>
            <a:endParaRPr lang="en-US" sz="2400" dirty="0" smtClean="0"/>
          </a:p>
          <a:p>
            <a:pPr>
              <a:spcBef>
                <a:spcPts val="1200"/>
              </a:spcBef>
              <a:defRPr/>
            </a:pPr>
            <a:r>
              <a:rPr lang="x-none" sz="2400" u="sng" dirty="0" smtClean="0">
                <a:hlinkClick r:id="rId7"/>
              </a:rPr>
              <a:t>www.achievethecore.org</a:t>
            </a:r>
            <a:r>
              <a:rPr lang="en-US" sz="2400" u="sng" dirty="0" smtClean="0"/>
              <a:t> </a:t>
            </a:r>
            <a:endParaRPr lang="en-US" sz="2400" dirty="0"/>
          </a:p>
          <a:p>
            <a:pPr>
              <a:spcBef>
                <a:spcPts val="1200"/>
              </a:spcBef>
              <a:defRPr/>
            </a:pPr>
            <a:r>
              <a:rPr lang="x-none" sz="2400" u="sng" dirty="0">
                <a:hlinkClick r:id="rId8"/>
              </a:rPr>
              <a:t>www.illustrativemathematics.org</a:t>
            </a:r>
            <a:endParaRPr lang="en-US" sz="2400" dirty="0"/>
          </a:p>
          <a:p>
            <a:pPr>
              <a:spcBef>
                <a:spcPts val="1200"/>
              </a:spcBef>
              <a:defRPr/>
            </a:pPr>
            <a:r>
              <a:rPr lang="x-none" sz="2400" u="sng" dirty="0" smtClean="0">
                <a:hlinkClick r:id="rId9"/>
              </a:rPr>
              <a:t>http</a:t>
            </a:r>
            <a:r>
              <a:rPr lang="x-none" sz="2400" u="sng" dirty="0">
                <a:hlinkClick r:id="rId9"/>
              </a:rPr>
              <a:t>://</a:t>
            </a:r>
            <a:r>
              <a:rPr lang="x-none" sz="2400" u="sng" dirty="0" smtClean="0">
                <a:hlinkClick r:id="rId9"/>
              </a:rPr>
              <a:t>parcconline.org/parcc-content-frameworks</a:t>
            </a:r>
            <a:endParaRPr lang="en-US" sz="2400" u="sng" dirty="0" smtClean="0"/>
          </a:p>
          <a:p>
            <a:pPr>
              <a:spcBef>
                <a:spcPts val="1200"/>
              </a:spcBef>
              <a:defRPr/>
            </a:pPr>
            <a:r>
              <a:rPr lang="en-US" sz="2400" dirty="0" smtClean="0">
                <a:hlinkClick r:id="rId10"/>
              </a:rPr>
              <a:t>http</a:t>
            </a:r>
            <a:r>
              <a:rPr lang="en-US" sz="2400" dirty="0">
                <a:hlinkClick r:id="rId10"/>
              </a:rPr>
              <a:t>://vimeo.com/30924981</a:t>
            </a:r>
            <a:endParaRPr lang="en-US" sz="2400" dirty="0"/>
          </a:p>
          <a:p>
            <a:pPr>
              <a:spcBef>
                <a:spcPts val="1200"/>
              </a:spcBef>
              <a:defRPr/>
            </a:pPr>
            <a:endParaRPr lang="en-US" u="sng" dirty="0" smtClean="0">
              <a:latin typeface="Century Gothic" pitchFamily="34" charset="0"/>
            </a:endParaRPr>
          </a:p>
          <a:p>
            <a:pPr>
              <a:spcBef>
                <a:spcPts val="1200"/>
              </a:spcBef>
              <a:defRPr/>
            </a:pPr>
            <a:endParaRPr lang="en-US" dirty="0">
              <a:latin typeface="Century Gothic" pitchFamily="34" charset="0"/>
            </a:endParaRPr>
          </a:p>
          <a:p>
            <a:endParaRPr lang="en-US" dirty="0"/>
          </a:p>
        </p:txBody>
      </p:sp>
      <p:sp>
        <p:nvSpPr>
          <p:cNvPr id="4" name="Shape 401"/>
          <p:cNvSpPr txBox="1">
            <a:spLocks noGrp="1"/>
          </p:cNvSpPr>
          <p:nvPr/>
        </p:nvSpPr>
        <p:spPr bwMode="auto">
          <a:xfrm>
            <a:off x="-3192984" y="2430666"/>
            <a:ext cx="8458200" cy="461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5" tIns="45700" rIns="91425" bIns="45700" numCol="1" anchor="t" anchorCtr="0" compatLnSpc="1">
            <a:prstTxWarp prst="textNoShape">
              <a:avLst/>
            </a:prstTxWarp>
            <a:spAutoFit/>
          </a:bodyPr>
          <a:lstStyle>
            <a:lvl1pPr marL="0" indent="0" algn="l" rtl="0" eaLnBrk="0" fontAlgn="base" hangingPunct="0">
              <a:spcBef>
                <a:spcPct val="20000"/>
              </a:spcBef>
              <a:spcAft>
                <a:spcPct val="0"/>
              </a:spcAft>
              <a:buFont typeface="Arial" charset="0"/>
              <a:buNone/>
              <a:defRPr sz="2400" kern="1200">
                <a:solidFill>
                  <a:schemeClr val="tx1">
                    <a:lumMod val="85000"/>
                    <a:lumOff val="15000"/>
                  </a:schemeClr>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lumMod val="85000"/>
                    <a:lumOff val="15000"/>
                  </a:schemeClr>
                </a:solidFill>
                <a:latin typeface="+mn-lt"/>
                <a:ea typeface="ＭＳ Ｐゴシック" charset="0"/>
                <a:cs typeface="+mn-cs"/>
              </a:defRPr>
            </a:lvl2pPr>
            <a:lvl3pPr marL="1143000" indent="-228600" algn="l" rtl="0" eaLnBrk="0" fontAlgn="base" hangingPunct="0">
              <a:spcBef>
                <a:spcPct val="20000"/>
              </a:spcBef>
              <a:spcAft>
                <a:spcPct val="0"/>
              </a:spcAft>
              <a:buFont typeface="Calibri" pitchFamily="34" charset="0"/>
              <a:buChar char="‒"/>
              <a:defRPr sz="1800" kern="1200">
                <a:solidFill>
                  <a:schemeClr val="tx1">
                    <a:lumMod val="85000"/>
                    <a:lumOff val="15000"/>
                  </a:schemeClr>
                </a:solidFill>
                <a:latin typeface="+mn-lt"/>
                <a:ea typeface="ＭＳ Ｐゴシック" charset="0"/>
                <a:cs typeface="+mn-cs"/>
              </a:defRPr>
            </a:lvl3pPr>
            <a:lvl4pPr marL="1600200" indent="-228600" algn="l" rtl="0" eaLnBrk="0" fontAlgn="base" hangingPunct="0">
              <a:spcBef>
                <a:spcPct val="20000"/>
              </a:spcBef>
              <a:spcAft>
                <a:spcPct val="0"/>
              </a:spcAft>
              <a:buFont typeface="Wingdings" pitchFamily="2" charset="2"/>
              <a:buChar char="§"/>
              <a:defRPr sz="1600" kern="1200">
                <a:solidFill>
                  <a:schemeClr val="tx1">
                    <a:lumMod val="85000"/>
                    <a:lumOff val="15000"/>
                  </a:schemeClr>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1400" kern="1200">
                <a:solidFill>
                  <a:schemeClr val="tx1">
                    <a:lumMod val="85000"/>
                    <a:lumOff val="15000"/>
                  </a:schemeClr>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spcBef>
                <a:spcPts val="1200"/>
              </a:spcBef>
              <a:defRPr/>
            </a:pPr>
            <a:endParaRPr lang="x-none" u="sng" kern="1200" dirty="0">
              <a:solidFill>
                <a:schemeClr val="hlink"/>
              </a:solidFill>
              <a:latin typeface="Century Gothic" pitchFamily="34" charset="0"/>
              <a:ea typeface="+mn-ea"/>
              <a:cs typeface="+mn-cs"/>
              <a:hlinkClick r:id="rId11"/>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44C995A1-1720-4F4D-A144-9B45FE49BA97}" type="slidenum">
              <a:rPr lang="en-US">
                <a:solidFill>
                  <a:srgbClr val="FFFFFF"/>
                </a:solidFill>
              </a:rPr>
              <a:pPr eaLnBrk="1" hangingPunct="1"/>
              <a:t>4</a:t>
            </a:fld>
            <a:endParaRPr lang="en-US" dirty="0">
              <a:solidFill>
                <a:srgbClr val="FFFFFF"/>
              </a:solidFill>
            </a:endParaRPr>
          </a:p>
        </p:txBody>
      </p:sp>
      <p:sp>
        <p:nvSpPr>
          <p:cNvPr id="33794" name="Shape 90"/>
          <p:cNvSpPr>
            <a:spLocks noGrp="1"/>
          </p:cNvSpPr>
          <p:nvPr>
            <p:ph type="title"/>
          </p:nvPr>
        </p:nvSpPr>
        <p:spPr>
          <a:xfrm>
            <a:off x="457200" y="484883"/>
            <a:ext cx="8229600" cy="523180"/>
          </a:xfrm>
        </p:spPr>
        <p:txBody>
          <a:bodyPr lIns="91425" tIns="45700" rIns="91425" bIns="45700">
            <a:spAutoFit/>
          </a:bodyPr>
          <a:lstStyle/>
          <a:p>
            <a:pPr algn="ctr" eaLnBrk="1" hangingPunct="1">
              <a:buClr>
                <a:srgbClr val="000000"/>
              </a:buClr>
              <a:buSzPct val="25000"/>
            </a:pPr>
            <a:r>
              <a:rPr lang="en-US" sz="2800" dirty="0">
                <a:solidFill>
                  <a:srgbClr val="000090"/>
                </a:solidFill>
                <a:sym typeface="Arial" charset="0"/>
              </a:rPr>
              <a:t>The Background of the Common </a:t>
            </a:r>
            <a:r>
              <a:rPr lang="en-US" sz="2800" dirty="0" smtClean="0">
                <a:solidFill>
                  <a:srgbClr val="000090"/>
                </a:solidFill>
                <a:sym typeface="Arial" charset="0"/>
              </a:rPr>
              <a:t>Core State Standards</a:t>
            </a:r>
            <a:endParaRPr lang="en-US" sz="2800" dirty="0">
              <a:solidFill>
                <a:srgbClr val="000090"/>
              </a:solidFill>
              <a:sym typeface="Arial" charset="0"/>
            </a:endParaRPr>
          </a:p>
        </p:txBody>
      </p:sp>
      <p:sp>
        <p:nvSpPr>
          <p:cNvPr id="8" name="Shape 91"/>
          <p:cNvSpPr txBox="1">
            <a:spLocks noGrp="1"/>
          </p:cNvSpPr>
          <p:nvPr>
            <p:ph idx="1"/>
          </p:nvPr>
        </p:nvSpPr>
        <p:spPr>
          <a:xfrm>
            <a:off x="457200" y="1447800"/>
            <a:ext cx="8137525" cy="3986231"/>
          </a:xfrm>
        </p:spPr>
        <p:txBody>
          <a:bodyPr lIns="91425" tIns="45700" rIns="91425" bIns="45700" rtlCol="0">
            <a:spAutoFit/>
          </a:bodyPr>
          <a:lstStyle/>
          <a:p>
            <a:pPr eaLnBrk="1" fontAlgn="auto" hangingPunct="1">
              <a:lnSpc>
                <a:spcPct val="114000"/>
              </a:lnSpc>
              <a:spcBef>
                <a:spcPts val="640"/>
              </a:spcBef>
              <a:spcAft>
                <a:spcPts val="0"/>
              </a:spcAft>
              <a:buClr>
                <a:schemeClr val="dk1"/>
              </a:buClr>
              <a:buSzPct val="105555"/>
              <a:buFont typeface="Arial" pitchFamily="34" charset="0"/>
              <a:buNone/>
              <a:defRPr/>
            </a:pPr>
            <a:r>
              <a:rPr lang="en-US" sz="2800" dirty="0" smtClean="0">
                <a:ea typeface="Arial"/>
                <a:cs typeface="Arial"/>
                <a:sym typeface="Arial"/>
              </a:rPr>
              <a:t>	</a:t>
            </a:r>
            <a:r>
              <a:rPr lang="x-none" sz="2800" smtClean="0">
                <a:ea typeface="Arial"/>
                <a:cs typeface="Arial"/>
                <a:sym typeface="Arial"/>
              </a:rPr>
              <a:t>Initiated </a:t>
            </a:r>
            <a:r>
              <a:rPr lang="x-none" sz="2800" dirty="0">
                <a:ea typeface="Arial"/>
                <a:cs typeface="Arial"/>
                <a:sym typeface="Arial"/>
              </a:rPr>
              <a:t>by the National Governors Association </a:t>
            </a:r>
            <a:r>
              <a:rPr lang="x-none" sz="2800">
                <a:ea typeface="Arial"/>
                <a:cs typeface="Arial"/>
                <a:sym typeface="Arial"/>
              </a:rPr>
              <a:t>(</a:t>
            </a:r>
            <a:r>
              <a:rPr lang="x-none" sz="2800" smtClean="0">
                <a:ea typeface="Arial"/>
                <a:cs typeface="Arial"/>
                <a:sym typeface="Arial"/>
              </a:rPr>
              <a:t>NGA)</a:t>
            </a:r>
            <a:r>
              <a:rPr lang="en-US" sz="2800" dirty="0" smtClean="0">
                <a:ea typeface="Arial"/>
                <a:cs typeface="Arial"/>
                <a:sym typeface="Arial"/>
              </a:rPr>
              <a:t> </a:t>
            </a:r>
            <a:r>
              <a:rPr lang="x-none" sz="2800" smtClean="0">
                <a:ea typeface="Arial"/>
                <a:cs typeface="Arial"/>
                <a:sym typeface="Arial"/>
              </a:rPr>
              <a:t>and </a:t>
            </a:r>
            <a:r>
              <a:rPr lang="x-none" sz="2800" dirty="0">
                <a:ea typeface="Arial"/>
                <a:cs typeface="Arial"/>
                <a:sym typeface="Arial"/>
              </a:rPr>
              <a:t>Council of Chief State School Officers (CCSSO) with the following design principles</a:t>
            </a:r>
            <a:r>
              <a:rPr lang="x-none" sz="2800" dirty="0" smtClean="0">
                <a:ea typeface="Arial"/>
                <a:cs typeface="Arial"/>
                <a:sym typeface="Arial"/>
              </a:rPr>
              <a:t>:</a:t>
            </a:r>
            <a:endParaRPr lang="en-US" sz="2800" dirty="0" smtClean="0">
              <a:ea typeface="Arial"/>
              <a:cs typeface="Arial"/>
              <a:sym typeface="Arial"/>
            </a:endParaRPr>
          </a:p>
          <a:p>
            <a:pPr eaLnBrk="1" fontAlgn="auto" hangingPunct="1">
              <a:lnSpc>
                <a:spcPct val="114000"/>
              </a:lnSpc>
              <a:spcBef>
                <a:spcPts val="640"/>
              </a:spcBef>
              <a:spcAft>
                <a:spcPts val="0"/>
              </a:spcAft>
              <a:buClr>
                <a:schemeClr val="dk1"/>
              </a:buClr>
              <a:buSzPct val="105555"/>
              <a:buFont typeface="Arial" pitchFamily="34" charset="0"/>
              <a:buNone/>
              <a:defRPr/>
            </a:pPr>
            <a:endParaRPr lang="x-none" sz="2950" dirty="0">
              <a:ea typeface="Arial"/>
              <a:cs typeface="Arial"/>
              <a:sym typeface="Arial"/>
            </a:endParaRPr>
          </a:p>
          <a:p>
            <a:pPr lvl="1" eaLnBrk="1" fontAlgn="auto" hangingPunct="1">
              <a:lnSpc>
                <a:spcPct val="114000"/>
              </a:lnSpc>
              <a:spcBef>
                <a:spcPts val="1200"/>
              </a:spcBef>
              <a:spcAft>
                <a:spcPts val="0"/>
              </a:spcAft>
              <a:buClr>
                <a:schemeClr val="dk1"/>
              </a:buClr>
              <a:buSzPct val="108974"/>
              <a:buFont typeface="Arial"/>
              <a:buChar char="•"/>
              <a:defRPr/>
            </a:pPr>
            <a:r>
              <a:rPr lang="x-none" sz="2600" dirty="0">
                <a:ea typeface="Arial"/>
                <a:cs typeface="Arial"/>
                <a:sym typeface="Arial"/>
              </a:rPr>
              <a:t>Result in </a:t>
            </a:r>
            <a:r>
              <a:rPr lang="x-none" sz="2600" i="1" dirty="0">
                <a:ea typeface="Arial"/>
                <a:cs typeface="Arial"/>
                <a:sym typeface="Arial"/>
              </a:rPr>
              <a:t>College and Career Readiness</a:t>
            </a:r>
          </a:p>
          <a:p>
            <a:pPr lvl="1" eaLnBrk="1" fontAlgn="auto" hangingPunct="1">
              <a:lnSpc>
                <a:spcPct val="114000"/>
              </a:lnSpc>
              <a:spcBef>
                <a:spcPts val="1200"/>
              </a:spcBef>
              <a:spcAft>
                <a:spcPts val="0"/>
              </a:spcAft>
              <a:buClr>
                <a:schemeClr val="dk1"/>
              </a:buClr>
              <a:buSzPct val="108974"/>
              <a:buFont typeface="Arial"/>
              <a:buChar char="•"/>
              <a:defRPr/>
            </a:pPr>
            <a:r>
              <a:rPr lang="x-none" sz="2600" dirty="0">
                <a:ea typeface="Arial"/>
                <a:cs typeface="Arial"/>
                <a:sym typeface="Arial"/>
              </a:rPr>
              <a:t>Based on solid research and practice </a:t>
            </a:r>
            <a:r>
              <a:rPr lang="x-none" sz="2600" dirty="0" smtClean="0">
                <a:ea typeface="Arial"/>
                <a:cs typeface="Arial"/>
                <a:sym typeface="Arial"/>
              </a:rPr>
              <a:t>evidence</a:t>
            </a:r>
            <a:endParaRPr lang="x-none" sz="2600" dirty="0">
              <a:ea typeface="Arial"/>
              <a:cs typeface="Arial"/>
              <a:sym typeface="Arial"/>
            </a:endParaRPr>
          </a:p>
          <a:p>
            <a:pPr lvl="1" eaLnBrk="1" fontAlgn="auto" hangingPunct="1">
              <a:lnSpc>
                <a:spcPct val="114000"/>
              </a:lnSpc>
              <a:spcBef>
                <a:spcPts val="1200"/>
              </a:spcBef>
              <a:spcAft>
                <a:spcPts val="0"/>
              </a:spcAft>
              <a:buClr>
                <a:schemeClr val="dk1"/>
              </a:buClr>
              <a:buSzPct val="108974"/>
              <a:buFont typeface="Arial"/>
              <a:buChar char="•"/>
              <a:defRPr/>
            </a:pPr>
            <a:r>
              <a:rPr lang="x-none" sz="2600" dirty="0" smtClean="0">
                <a:ea typeface="Arial"/>
                <a:cs typeface="Arial"/>
                <a:sym typeface="Arial"/>
              </a:rPr>
              <a:t>Fewer</a:t>
            </a:r>
            <a:r>
              <a:rPr lang="en-US" sz="2600" dirty="0" smtClean="0">
                <a:ea typeface="Arial"/>
                <a:cs typeface="Arial"/>
                <a:sym typeface="Arial"/>
              </a:rPr>
              <a:t>, clearer and more rigorous </a:t>
            </a:r>
            <a:endParaRPr lang="x-none" sz="2600" dirty="0">
              <a:ea typeface="Arial"/>
              <a:cs typeface="Arial"/>
              <a:sym typeface="Arial"/>
            </a:endParaRPr>
          </a:p>
        </p:txBody>
      </p:sp>
    </p:spTree>
    <p:extLst>
      <p:ext uri="{BB962C8B-B14F-4D97-AF65-F5344CB8AC3E}">
        <p14:creationId xmlns="" xmlns:p14="http://schemas.microsoft.com/office/powerpoint/2010/main" val="4265062335"/>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hape 97"/>
          <p:cNvSpPr>
            <a:spLocks noGrp="1"/>
          </p:cNvSpPr>
          <p:nvPr>
            <p:ph type="title"/>
          </p:nvPr>
        </p:nvSpPr>
        <p:spPr>
          <a:xfrm>
            <a:off x="457200" y="124752"/>
            <a:ext cx="8229600" cy="932523"/>
          </a:xfrm>
        </p:spPr>
        <p:txBody>
          <a:bodyPr lIns="91425" tIns="45700" rIns="91425" bIns="45700">
            <a:spAutoFit/>
          </a:bodyPr>
          <a:lstStyle/>
          <a:p>
            <a:pPr eaLnBrk="1" hangingPunct="1">
              <a:lnSpc>
                <a:spcPct val="115000"/>
              </a:lnSpc>
              <a:buClr>
                <a:srgbClr val="000000"/>
              </a:buClr>
              <a:buSzPct val="25000"/>
            </a:pPr>
            <a:r>
              <a:rPr lang="en-US" sz="2400" dirty="0">
                <a:solidFill>
                  <a:srgbClr val="17375E"/>
                </a:solidFill>
              </a:rPr>
              <a:t>College Math Professors Feel HS students Today are Not Prepared for College Math</a:t>
            </a:r>
          </a:p>
        </p:txBody>
      </p:sp>
      <p:sp>
        <p:nvSpPr>
          <p:cNvPr id="35842" name="Shape 98"/>
          <p:cNvSpPr>
            <a:spLocks noGrp="1"/>
          </p:cNvSpPr>
          <p:nvPr>
            <p:ph idx="1"/>
          </p:nvPr>
        </p:nvSpPr>
        <p:spPr/>
        <p:txBody>
          <a:bodyPr lIns="91425" tIns="45700" rIns="91425" bIns="45700">
            <a:spAutoFit/>
          </a:bodyPr>
          <a:lstStyle/>
          <a:p>
            <a:pPr eaLnBrk="1" hangingPunct="1">
              <a:spcBef>
                <a:spcPts val="638"/>
              </a:spcBef>
              <a:buClr>
                <a:srgbClr val="000000"/>
              </a:buClr>
              <a:buSzPct val="25000"/>
            </a:pPr>
            <a:r>
              <a:rPr lang="en-US" sz="3200" dirty="0">
                <a:solidFill>
                  <a:srgbClr val="000000"/>
                </a:solidFill>
                <a:latin typeface="Arial" charset="0"/>
                <a:cs typeface="Arial" charset="0"/>
                <a:sym typeface="Arial" charset="0"/>
              </a:rPr>
              <a:t>  </a:t>
            </a:r>
          </a:p>
        </p:txBody>
      </p:sp>
      <p:sp>
        <p:nvSpPr>
          <p:cNvPr id="35843" name="Shape 99"/>
          <p:cNvSpPr>
            <a:spLocks noChangeAspect="1"/>
          </p:cNvSpPr>
          <p:nvPr/>
        </p:nvSpPr>
        <p:spPr bwMode="auto">
          <a:xfrm>
            <a:off x="919163" y="1106488"/>
            <a:ext cx="7305675" cy="5395912"/>
          </a:xfrm>
          <a:prstGeom prst="rect">
            <a:avLst/>
          </a:prstGeom>
          <a:blipFill dpi="0" rotWithShape="1">
            <a:blip r:embed="rId3" cstate="print"/>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
        <p:nvSpPr>
          <p:cNvPr id="35844"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BCE20C64-1D79-B148-8C08-5E7BAAB05A39}" type="slidenum">
              <a:rPr lang="en-US">
                <a:solidFill>
                  <a:srgbClr val="FFFFFF"/>
                </a:solidFill>
              </a:rPr>
              <a:pPr eaLnBrk="1" hangingPunct="1"/>
              <a:t>5</a:t>
            </a:fld>
            <a:endParaRPr lang="en-US" dirty="0">
              <a:solidFill>
                <a:srgbClr val="FFFFFF"/>
              </a:solidFill>
            </a:endParaRPr>
          </a:p>
        </p:txBody>
      </p:sp>
    </p:spTree>
    <p:extLst>
      <p:ext uri="{BB962C8B-B14F-4D97-AF65-F5344CB8AC3E}">
        <p14:creationId xmlns="" xmlns:p14="http://schemas.microsoft.com/office/powerpoint/2010/main" val="3341609548"/>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hape 105"/>
          <p:cNvSpPr>
            <a:spLocks noGrp="1"/>
          </p:cNvSpPr>
          <p:nvPr>
            <p:ph type="title"/>
          </p:nvPr>
        </p:nvSpPr>
        <p:spPr>
          <a:xfrm>
            <a:off x="457200" y="-1041300"/>
            <a:ext cx="8229600" cy="2062063"/>
          </a:xfrm>
        </p:spPr>
        <p:txBody>
          <a:bodyPr lIns="91425" tIns="45700" rIns="91425" bIns="45700">
            <a:spAutoFit/>
          </a:bodyPr>
          <a:lstStyle/>
          <a:p>
            <a:pPr algn="ctr" eaLnBrk="1" hangingPunct="1">
              <a:lnSpc>
                <a:spcPct val="115000"/>
              </a:lnSpc>
              <a:buClr>
                <a:srgbClr val="000000"/>
              </a:buClr>
              <a:buSzPct val="25000"/>
            </a:pPr>
            <a:r>
              <a:rPr lang="en-US" dirty="0" smtClean="0">
                <a:solidFill>
                  <a:srgbClr val="17375E"/>
                </a:solidFill>
                <a:latin typeface="Century Gothic" charset="0"/>
              </a:rPr>
              <a:t/>
            </a:r>
            <a:br>
              <a:rPr lang="en-US" dirty="0" smtClean="0">
                <a:solidFill>
                  <a:srgbClr val="17375E"/>
                </a:solidFill>
                <a:latin typeface="Century Gothic" charset="0"/>
              </a:rPr>
            </a:br>
            <a:r>
              <a:rPr lang="en-US" dirty="0">
                <a:solidFill>
                  <a:srgbClr val="17375E"/>
                </a:solidFill>
                <a:latin typeface="Century Gothic" charset="0"/>
              </a:rPr>
              <a:t/>
            </a:r>
            <a:br>
              <a:rPr lang="en-US" dirty="0">
                <a:solidFill>
                  <a:srgbClr val="17375E"/>
                </a:solidFill>
                <a:latin typeface="Century Gothic" charset="0"/>
              </a:rPr>
            </a:br>
            <a:r>
              <a:rPr lang="en-US" sz="3200" dirty="0" smtClean="0">
                <a:solidFill>
                  <a:srgbClr val="000090"/>
                </a:solidFill>
              </a:rPr>
              <a:t>What </a:t>
            </a:r>
            <a:r>
              <a:rPr lang="en-US" sz="3200" dirty="0">
                <a:solidFill>
                  <a:srgbClr val="000090"/>
                </a:solidFill>
              </a:rPr>
              <a:t>The Disconnect Means for Students</a:t>
            </a:r>
          </a:p>
        </p:txBody>
      </p:sp>
      <p:sp>
        <p:nvSpPr>
          <p:cNvPr id="37890" name="Shape 106"/>
          <p:cNvSpPr>
            <a:spLocks noGrp="1"/>
          </p:cNvSpPr>
          <p:nvPr>
            <p:ph idx="1"/>
          </p:nvPr>
        </p:nvSpPr>
        <p:spPr>
          <a:xfrm>
            <a:off x="503238" y="1143000"/>
            <a:ext cx="8137525" cy="4967089"/>
          </a:xfrm>
        </p:spPr>
        <p:txBody>
          <a:bodyPr lIns="91425" tIns="45700" rIns="91425" bIns="45700">
            <a:spAutoFit/>
          </a:bodyPr>
          <a:lstStyle/>
          <a:p>
            <a:pPr marL="342900" indent="-342900" eaLnBrk="1" hangingPunct="1">
              <a:lnSpc>
                <a:spcPct val="114000"/>
              </a:lnSpc>
              <a:spcBef>
                <a:spcPts val="1200"/>
              </a:spcBef>
              <a:buClr>
                <a:srgbClr val="000000"/>
              </a:buClr>
              <a:buSzPct val="132000"/>
              <a:buFont typeface="Arial" charset="0"/>
              <a:buChar char="•"/>
            </a:pPr>
            <a:endParaRPr lang="en-US" dirty="0" smtClean="0">
              <a:solidFill>
                <a:schemeClr val="tx1"/>
              </a:solidFill>
              <a:latin typeface="Calibri" charset="0"/>
            </a:endParaRPr>
          </a:p>
          <a:p>
            <a:pPr marL="342900" indent="-342900" eaLnBrk="1" hangingPunct="1">
              <a:lnSpc>
                <a:spcPct val="114000"/>
              </a:lnSpc>
              <a:spcBef>
                <a:spcPts val="1200"/>
              </a:spcBef>
              <a:buClr>
                <a:srgbClr val="000000"/>
              </a:buClr>
              <a:buSzPct val="132000"/>
              <a:buFont typeface="Arial" charset="0"/>
              <a:buChar char="•"/>
            </a:pPr>
            <a:r>
              <a:rPr lang="en-US" dirty="0" smtClean="0">
                <a:solidFill>
                  <a:schemeClr val="tx1"/>
                </a:solidFill>
                <a:latin typeface="Calibri" charset="0"/>
              </a:rPr>
              <a:t>Nationwide</a:t>
            </a:r>
            <a:r>
              <a:rPr lang="en-US" dirty="0">
                <a:solidFill>
                  <a:schemeClr val="tx1"/>
                </a:solidFill>
                <a:latin typeface="Calibri" charset="0"/>
              </a:rPr>
              <a:t>, m</a:t>
            </a:r>
            <a:r>
              <a:rPr lang="en-US" dirty="0">
                <a:solidFill>
                  <a:schemeClr val="tx1"/>
                </a:solidFill>
                <a:latin typeface="Calibri" charset="0"/>
                <a:sym typeface="Arial" charset="0"/>
              </a:rPr>
              <a:t>any students in two-year and four-year colleges need remediation in </a:t>
            </a:r>
            <a:r>
              <a:rPr lang="en-US" dirty="0" smtClean="0">
                <a:solidFill>
                  <a:schemeClr val="tx1"/>
                </a:solidFill>
                <a:latin typeface="Calibri" charset="0"/>
                <a:sym typeface="Arial" charset="0"/>
              </a:rPr>
              <a:t>math</a:t>
            </a:r>
          </a:p>
          <a:p>
            <a:pPr marL="342900" indent="-342900" eaLnBrk="1" hangingPunct="1">
              <a:lnSpc>
                <a:spcPct val="114000"/>
              </a:lnSpc>
              <a:spcBef>
                <a:spcPts val="1200"/>
              </a:spcBef>
              <a:buClr>
                <a:srgbClr val="000000"/>
              </a:buClr>
              <a:buSzPct val="132000"/>
              <a:buFont typeface="Arial" charset="0"/>
              <a:buChar char="•"/>
            </a:pPr>
            <a:endParaRPr lang="en-US" dirty="0">
              <a:solidFill>
                <a:schemeClr val="tx1"/>
              </a:solidFill>
              <a:latin typeface="Calibri" charset="0"/>
              <a:sym typeface="Arial" charset="0"/>
            </a:endParaRPr>
          </a:p>
          <a:p>
            <a:pPr marL="342900" indent="-342900" eaLnBrk="1" hangingPunct="1">
              <a:lnSpc>
                <a:spcPct val="114000"/>
              </a:lnSpc>
              <a:spcBef>
                <a:spcPts val="1200"/>
              </a:spcBef>
              <a:buClr>
                <a:srgbClr val="000000"/>
              </a:buClr>
              <a:buSzPct val="132000"/>
              <a:buFont typeface="Arial" charset="0"/>
              <a:buChar char="•"/>
            </a:pPr>
            <a:r>
              <a:rPr lang="en-US" dirty="0">
                <a:solidFill>
                  <a:schemeClr val="tx1"/>
                </a:solidFill>
                <a:latin typeface="Calibri" charset="0"/>
                <a:sym typeface="Arial" charset="0"/>
              </a:rPr>
              <a:t>Remedial classes lower the odds of finishing the degree or </a:t>
            </a:r>
            <a:r>
              <a:rPr lang="en-US" dirty="0" smtClean="0">
                <a:solidFill>
                  <a:schemeClr val="tx1"/>
                </a:solidFill>
                <a:latin typeface="Calibri" charset="0"/>
                <a:sym typeface="Arial" charset="0"/>
              </a:rPr>
              <a:t>program</a:t>
            </a:r>
          </a:p>
          <a:p>
            <a:pPr marL="342900" indent="-342900" eaLnBrk="1" hangingPunct="1">
              <a:lnSpc>
                <a:spcPct val="114000"/>
              </a:lnSpc>
              <a:spcBef>
                <a:spcPts val="1200"/>
              </a:spcBef>
              <a:buClr>
                <a:srgbClr val="000000"/>
              </a:buClr>
              <a:buSzPct val="132000"/>
              <a:buFont typeface="Arial" charset="0"/>
              <a:buChar char="•"/>
            </a:pPr>
            <a:endParaRPr lang="en-US" dirty="0">
              <a:solidFill>
                <a:schemeClr val="tx1"/>
              </a:solidFill>
              <a:latin typeface="Calibri" charset="0"/>
              <a:sym typeface="Arial" charset="0"/>
            </a:endParaRPr>
          </a:p>
          <a:p>
            <a:pPr marL="342900" indent="-342900" eaLnBrk="1" hangingPunct="1">
              <a:lnSpc>
                <a:spcPct val="114000"/>
              </a:lnSpc>
              <a:spcBef>
                <a:spcPts val="1200"/>
              </a:spcBef>
              <a:buClr>
                <a:srgbClr val="000000"/>
              </a:buClr>
              <a:buSzPct val="132000"/>
              <a:buFont typeface="Arial" charset="0"/>
              <a:buChar char="•"/>
            </a:pPr>
            <a:r>
              <a:rPr lang="en-US" dirty="0">
                <a:solidFill>
                  <a:schemeClr val="tx1"/>
                </a:solidFill>
                <a:latin typeface="Calibri" charset="0"/>
                <a:sym typeface="Arial" charset="0"/>
              </a:rPr>
              <a:t>Need to set the agenda in high school math to prepare more students for postsecondary education and </a:t>
            </a:r>
            <a:r>
              <a:rPr lang="en-US" dirty="0" smtClean="0">
                <a:solidFill>
                  <a:schemeClr val="tx1"/>
                </a:solidFill>
                <a:latin typeface="Calibri" charset="0"/>
                <a:sym typeface="Arial" charset="0"/>
              </a:rPr>
              <a:t>training</a:t>
            </a:r>
            <a:endParaRPr lang="en-US" dirty="0">
              <a:solidFill>
                <a:schemeClr val="tx1"/>
              </a:solidFill>
              <a:latin typeface="Calibri" charset="0"/>
              <a:sym typeface="Arial" charset="0"/>
            </a:endParaRPr>
          </a:p>
        </p:txBody>
      </p:sp>
      <p:sp>
        <p:nvSpPr>
          <p:cNvPr id="37891"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charset="0"/>
                <a:cs typeface="ＭＳ Ｐゴシック" charset="0"/>
                <a:sym typeface="Arial" charset="0"/>
              </a:defRPr>
            </a:lvl1pPr>
            <a:lvl2pPr marL="742950" indent="-285750" eaLnBrk="0" hangingPunct="0">
              <a:defRPr sz="1400">
                <a:solidFill>
                  <a:srgbClr val="000000"/>
                </a:solidFill>
                <a:latin typeface="Arial" charset="0"/>
                <a:ea typeface="ＭＳ Ｐゴシック" charset="0"/>
                <a:sym typeface="Arial" charset="0"/>
              </a:defRPr>
            </a:lvl2pPr>
            <a:lvl3pPr marL="1143000" indent="-228600" eaLnBrk="0" hangingPunct="0">
              <a:defRPr sz="1400">
                <a:solidFill>
                  <a:srgbClr val="000000"/>
                </a:solidFill>
                <a:latin typeface="Arial" charset="0"/>
                <a:ea typeface="ＭＳ Ｐゴシック" charset="0"/>
                <a:sym typeface="Arial" charset="0"/>
              </a:defRPr>
            </a:lvl3pPr>
            <a:lvl4pPr marL="1600200" indent="-228600" eaLnBrk="0" hangingPunct="0">
              <a:defRPr sz="1400">
                <a:solidFill>
                  <a:srgbClr val="000000"/>
                </a:solidFill>
                <a:latin typeface="Arial" charset="0"/>
                <a:ea typeface="ＭＳ Ｐゴシック" charset="0"/>
                <a:sym typeface="Arial" charset="0"/>
              </a:defRPr>
            </a:lvl4pPr>
            <a:lvl5pPr marL="2057400" indent="-228600" eaLnBrk="0" hangingPunct="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fld id="{1C047413-0643-E843-996C-1EC3F78F4165}" type="slidenum">
              <a:rPr lang="en-US">
                <a:solidFill>
                  <a:srgbClr val="FFFFFF"/>
                </a:solidFill>
              </a:rPr>
              <a:pPr eaLnBrk="1" hangingPunct="1"/>
              <a:t>6</a:t>
            </a:fld>
            <a:endParaRPr lang="en-US" dirty="0">
              <a:solidFill>
                <a:srgbClr val="FFFFFF"/>
              </a:solidFill>
            </a:endParaRPr>
          </a:p>
        </p:txBody>
      </p:sp>
    </p:spTree>
    <p:extLst>
      <p:ext uri="{BB962C8B-B14F-4D97-AF65-F5344CB8AC3E}">
        <p14:creationId xmlns="" xmlns:p14="http://schemas.microsoft.com/office/powerpoint/2010/main" val="368569768"/>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0090"/>
                </a:solidFill>
              </a:rPr>
              <a:t>Learning Goals for the Session</a:t>
            </a:r>
            <a:endParaRPr lang="en-US" b="1" dirty="0">
              <a:solidFill>
                <a:srgbClr val="000090"/>
              </a:solidFill>
            </a:endParaRPr>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endParaRPr lang="en-US" dirty="0" smtClean="0"/>
          </a:p>
          <a:p>
            <a:r>
              <a:rPr lang="en-US" dirty="0" smtClean="0"/>
              <a:t>What </a:t>
            </a:r>
            <a:r>
              <a:rPr lang="en-US" dirty="0"/>
              <a:t>are the </a:t>
            </a:r>
            <a:r>
              <a:rPr lang="en-US" dirty="0" smtClean="0"/>
              <a:t>six shifts in mathematics required of CCSS?</a:t>
            </a:r>
          </a:p>
          <a:p>
            <a:endParaRPr lang="en-US" dirty="0"/>
          </a:p>
          <a:p>
            <a:endParaRPr lang="en-US" dirty="0"/>
          </a:p>
          <a:p>
            <a:r>
              <a:rPr lang="en-US" dirty="0" smtClean="0"/>
              <a:t>What are the implications for </a:t>
            </a:r>
            <a:r>
              <a:rPr lang="en-US" dirty="0"/>
              <a:t>instruction, curriculum and </a:t>
            </a:r>
            <a:r>
              <a:rPr lang="en-US" dirty="0" smtClean="0"/>
              <a:t>assessment?</a:t>
            </a:r>
          </a:p>
          <a:p>
            <a:endParaRPr lang="en-US" dirty="0"/>
          </a:p>
        </p:txBody>
      </p:sp>
    </p:spTree>
    <p:extLst>
      <p:ext uri="{BB962C8B-B14F-4D97-AF65-F5344CB8AC3E}">
        <p14:creationId xmlns="" xmlns:p14="http://schemas.microsoft.com/office/powerpoint/2010/main" val="1570520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772400" cy="1143000"/>
          </a:xfrm>
        </p:spPr>
        <p:txBody>
          <a:bodyPr>
            <a:normAutofit fontScale="90000"/>
          </a:bodyPr>
          <a:lstStyle/>
          <a:p>
            <a:r>
              <a:rPr lang="en-US" b="1" dirty="0" smtClean="0">
                <a:solidFill>
                  <a:srgbClr val="000090"/>
                </a:solidFill>
              </a:rPr>
              <a:t>What are the 6 Shifts in Mathematics?</a:t>
            </a:r>
            <a:endParaRPr lang="en-US" b="1" dirty="0">
              <a:solidFill>
                <a:srgbClr val="000090"/>
              </a:solidFill>
            </a:endParaRPr>
          </a:p>
        </p:txBody>
      </p:sp>
      <p:sp>
        <p:nvSpPr>
          <p:cNvPr id="3" name="Content Placeholder 2"/>
          <p:cNvSpPr>
            <a:spLocks noGrp="1"/>
          </p:cNvSpPr>
          <p:nvPr>
            <p:ph idx="1"/>
          </p:nvPr>
        </p:nvSpPr>
        <p:spPr/>
        <p:txBody>
          <a:bodyPr/>
          <a:lstStyle/>
          <a:p>
            <a:endParaRPr lang="en-US" dirty="0" smtClean="0"/>
          </a:p>
          <a:p>
            <a:endParaRPr lang="en-US" dirty="0"/>
          </a:p>
          <a:p>
            <a:r>
              <a:rPr lang="en-US" dirty="0" smtClean="0"/>
              <a:t>Focus </a:t>
            </a:r>
          </a:p>
          <a:p>
            <a:r>
              <a:rPr lang="en-US" dirty="0" smtClean="0"/>
              <a:t>Coherence</a:t>
            </a:r>
          </a:p>
          <a:p>
            <a:r>
              <a:rPr lang="en-US" dirty="0" smtClean="0"/>
              <a:t>Fluency</a:t>
            </a:r>
          </a:p>
          <a:p>
            <a:r>
              <a:rPr lang="en-US" dirty="0" smtClean="0"/>
              <a:t>Deep Understanding</a:t>
            </a:r>
          </a:p>
          <a:p>
            <a:r>
              <a:rPr lang="en-US" dirty="0" smtClean="0"/>
              <a:t>Applications</a:t>
            </a:r>
          </a:p>
          <a:p>
            <a:r>
              <a:rPr lang="en-US" dirty="0" smtClean="0"/>
              <a:t>Dual Intensity</a:t>
            </a:r>
          </a:p>
          <a:p>
            <a:endParaRPr lang="en-US" dirty="0"/>
          </a:p>
        </p:txBody>
      </p:sp>
    </p:spTree>
    <p:extLst>
      <p:ext uri="{BB962C8B-B14F-4D97-AF65-F5344CB8AC3E}">
        <p14:creationId xmlns="" xmlns:p14="http://schemas.microsoft.com/office/powerpoint/2010/main" val="2881199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r>
              <a:rPr lang="en-US" dirty="0" smtClean="0"/>
              <a:t>  </a:t>
            </a:r>
            <a:r>
              <a:rPr lang="en-US" dirty="0" smtClean="0">
                <a:solidFill>
                  <a:srgbClr val="000090"/>
                </a:solidFill>
              </a:rPr>
              <a:t>The Six Shifts in Mathematics:</a:t>
            </a:r>
            <a:endParaRPr lang="en-US" dirty="0">
              <a:solidFill>
                <a:srgbClr val="000090"/>
              </a:solidFill>
            </a:endParaRPr>
          </a:p>
        </p:txBody>
      </p:sp>
      <p:sp>
        <p:nvSpPr>
          <p:cNvPr id="3" name="Content Placeholder 2"/>
          <p:cNvSpPr>
            <a:spLocks noGrp="1"/>
          </p:cNvSpPr>
          <p:nvPr>
            <p:ph idx="1"/>
          </p:nvPr>
        </p:nvSpPr>
        <p:spPr>
          <a:xfrm>
            <a:off x="762000" y="1295400"/>
            <a:ext cx="7848600" cy="5105400"/>
          </a:xfrm>
        </p:spPr>
        <p:txBody>
          <a:bodyPr>
            <a:normAutofit/>
          </a:bodyPr>
          <a:lstStyle/>
          <a:p>
            <a:r>
              <a:rPr lang="en-US" dirty="0" smtClean="0"/>
              <a:t>Represent </a:t>
            </a:r>
            <a:r>
              <a:rPr lang="en-US" b="1" dirty="0"/>
              <a:t>key areas of emphasis </a:t>
            </a:r>
            <a:r>
              <a:rPr lang="en-US" dirty="0"/>
              <a:t>as teachers and </a:t>
            </a:r>
            <a:r>
              <a:rPr lang="en-US" dirty="0" smtClean="0"/>
              <a:t>administrators </a:t>
            </a:r>
            <a:r>
              <a:rPr lang="en-US" dirty="0"/>
              <a:t>implement </a:t>
            </a:r>
            <a:r>
              <a:rPr lang="en-US" dirty="0" smtClean="0"/>
              <a:t>the Common </a:t>
            </a:r>
            <a:r>
              <a:rPr lang="en-US" dirty="0"/>
              <a:t>Core State Standards for Mathematics. Establishing a statewide focus in these areas can help </a:t>
            </a:r>
            <a:r>
              <a:rPr lang="en-US" dirty="0" smtClean="0"/>
              <a:t>schools and </a:t>
            </a:r>
            <a:r>
              <a:rPr lang="en-US" dirty="0"/>
              <a:t>districts develop a common understanding of what is needed in mathematics instruction as they </a:t>
            </a:r>
            <a:r>
              <a:rPr lang="en-US" dirty="0" smtClean="0"/>
              <a:t>move forward </a:t>
            </a:r>
            <a:r>
              <a:rPr lang="en-US" dirty="0"/>
              <a:t>with </a:t>
            </a:r>
            <a:r>
              <a:rPr lang="en-US" dirty="0" smtClean="0"/>
              <a:t>implementation</a:t>
            </a:r>
          </a:p>
          <a:p>
            <a:r>
              <a:rPr lang="en-US" dirty="0" smtClean="0"/>
              <a:t>Must be enacted in order to make changes to instruction and the opportunities students have to learn mathematics</a:t>
            </a:r>
          </a:p>
          <a:p>
            <a:r>
              <a:rPr lang="en-US" dirty="0" smtClean="0"/>
              <a:t>Shape the PARCC assessments</a:t>
            </a:r>
            <a:endParaRPr lang="en-US" dirty="0"/>
          </a:p>
        </p:txBody>
      </p:sp>
    </p:spTree>
    <p:extLst>
      <p:ext uri="{BB962C8B-B14F-4D97-AF65-F5344CB8AC3E}">
        <p14:creationId xmlns="" xmlns:p14="http://schemas.microsoft.com/office/powerpoint/2010/main" val="16412699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373</TotalTime>
  <Words>4768</Words>
  <Application>Microsoft Office PowerPoint</Application>
  <PresentationFormat>On-screen Show (4:3)</PresentationFormat>
  <Paragraphs>384</Paragraphs>
  <Slides>38</Slides>
  <Notes>31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Equity</vt:lpstr>
      <vt:lpstr>Common Core State Standards  Shifts in Mathematics  </vt:lpstr>
      <vt:lpstr>Research Connection</vt:lpstr>
      <vt:lpstr>The Definition of Insanity?</vt:lpstr>
      <vt:lpstr>The Background of the Common Core State Standards</vt:lpstr>
      <vt:lpstr>College Math Professors Feel HS students Today are Not Prepared for College Math</vt:lpstr>
      <vt:lpstr>  What The Disconnect Means for Students</vt:lpstr>
      <vt:lpstr>Learning Goals for the Session</vt:lpstr>
      <vt:lpstr>What are the 6 Shifts in Mathematics?</vt:lpstr>
      <vt:lpstr>  The Six Shifts in Mathematics:</vt:lpstr>
      <vt:lpstr>  Shift #1     Focus</vt:lpstr>
      <vt:lpstr>    </vt:lpstr>
      <vt:lpstr>Slide 12</vt:lpstr>
      <vt:lpstr>Traditional U.S. Approach</vt:lpstr>
      <vt:lpstr>  CCSS   Number and Operations Progression</vt:lpstr>
      <vt:lpstr>Slide 15</vt:lpstr>
      <vt:lpstr>Slide 16</vt:lpstr>
      <vt:lpstr>  Coherence: Think Across Grades</vt:lpstr>
      <vt:lpstr>Slide 18</vt:lpstr>
      <vt:lpstr> </vt:lpstr>
      <vt:lpstr>Slide 20</vt:lpstr>
      <vt:lpstr>Slide 21</vt:lpstr>
      <vt:lpstr>Shift #3      Fluency</vt:lpstr>
      <vt:lpstr>Required Fluencies in K-6</vt:lpstr>
      <vt:lpstr>Fluency in High School</vt:lpstr>
      <vt:lpstr> Shift #4       Deep Understanding  A Solid Conceptual Understanding</vt:lpstr>
      <vt:lpstr>Slide 26</vt:lpstr>
      <vt:lpstr>Slide 27</vt:lpstr>
      <vt:lpstr>Slide 28</vt:lpstr>
      <vt:lpstr>   Shift # 5      Application </vt:lpstr>
      <vt:lpstr> Shift #6    Dual Intensity</vt:lpstr>
      <vt:lpstr>Slide 31</vt:lpstr>
      <vt:lpstr>Implications for Instruction, Curriculum and Assessment</vt:lpstr>
      <vt:lpstr>PARCC Model Content Frameworks Content Emphases by Cluster: Grade Four</vt:lpstr>
      <vt:lpstr>Implications for Curriculum, Instruction and Assessment </vt:lpstr>
      <vt:lpstr>Implications for Curriculum, Instruction and Assessment </vt:lpstr>
      <vt:lpstr>Implications for Curriculum, Instruction and Assessment </vt:lpstr>
      <vt:lpstr>Implications for Curriculum, Instruction and Assessment</vt:lpstr>
      <vt:lpstr>Resources Used for this Presentation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Secretary</dc:creator>
  <cp:lastModifiedBy>Lynn.Vasquez</cp:lastModifiedBy>
  <cp:revision>46</cp:revision>
  <dcterms:created xsi:type="dcterms:W3CDTF">2012-09-12T16:30:36Z</dcterms:created>
  <dcterms:modified xsi:type="dcterms:W3CDTF">2012-10-12T16:21:16Z</dcterms:modified>
</cp:coreProperties>
</file>